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Montaser Arabic Ultra-Bold" charset="1" panose="00000900000000000000"/>
      <p:regular r:id="rId15"/>
    </p:embeddedFont>
    <p:embeddedFont>
      <p:font typeface="Montserrat" charset="1" panose="00000500000000000000"/>
      <p:regular r:id="rId16"/>
    </p:embeddedFont>
    <p:embeddedFont>
      <p:font typeface="Montserrat Bold" charset="1" panose="00000800000000000000"/>
      <p:regular r:id="rId17"/>
    </p:embeddedFont>
    <p:embeddedFont>
      <p:font typeface="Canva Sans" charset="1" panose="020B05030305010401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2.png>
</file>

<file path=ppt/media/image3.sv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6.jpeg" Type="http://schemas.openxmlformats.org/officeDocument/2006/relationships/image"/><Relationship Id="rId6" Target="../media/image7.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jpeg" Type="http://schemas.openxmlformats.org/officeDocument/2006/relationships/image"/><Relationship Id="rId6"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9.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0.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2.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1.jpeg" Type="http://schemas.openxmlformats.org/officeDocument/2006/relationships/image"/><Relationship Id="rId6" Target="../media/image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5400" t="-25884" r="-8796" b="0"/>
            </a:stretch>
          </a:blipFill>
        </p:spPr>
      </p:sp>
      <p:grpSp>
        <p:nvGrpSpPr>
          <p:cNvPr name="Group 3" id="3"/>
          <p:cNvGrpSpPr/>
          <p:nvPr/>
        </p:nvGrpSpPr>
        <p:grpSpPr>
          <a:xfrm rot="0">
            <a:off x="0" y="170640"/>
            <a:ext cx="8511630" cy="10287000"/>
            <a:chOff x="0" y="0"/>
            <a:chExt cx="2241746" cy="2709333"/>
          </a:xfrm>
        </p:grpSpPr>
        <p:sp>
          <p:nvSpPr>
            <p:cNvPr name="Freeform 4" id="4"/>
            <p:cNvSpPr/>
            <p:nvPr/>
          </p:nvSpPr>
          <p:spPr>
            <a:xfrm flipH="false" flipV="false" rot="0">
              <a:off x="0" y="0"/>
              <a:ext cx="2241746" cy="2709333"/>
            </a:xfrm>
            <a:custGeom>
              <a:avLst/>
              <a:gdLst/>
              <a:ahLst/>
              <a:cxnLst/>
              <a:rect r="r" b="b" t="t" l="l"/>
              <a:pathLst>
                <a:path h="2709333" w="2241746">
                  <a:moveTo>
                    <a:pt x="0" y="0"/>
                  </a:moveTo>
                  <a:lnTo>
                    <a:pt x="2241746" y="0"/>
                  </a:lnTo>
                  <a:lnTo>
                    <a:pt x="2241746" y="2709333"/>
                  </a:lnTo>
                  <a:lnTo>
                    <a:pt x="0" y="2709333"/>
                  </a:lnTo>
                  <a:close/>
                </a:path>
              </a:pathLst>
            </a:custGeom>
            <a:gradFill rotWithShape="true">
              <a:gsLst>
                <a:gs pos="0">
                  <a:srgbClr val="000000">
                    <a:alpha val="100000"/>
                  </a:srgbClr>
                </a:gs>
                <a:gs pos="33333">
                  <a:srgbClr val="000000">
                    <a:alpha val="100000"/>
                  </a:srgbClr>
                </a:gs>
                <a:gs pos="66667">
                  <a:srgbClr val="000000">
                    <a:alpha val="82500"/>
                  </a:srgbClr>
                </a:gs>
                <a:gs pos="100000">
                  <a:srgbClr val="000000">
                    <a:alpha val="0"/>
                  </a:srgbClr>
                </a:gs>
              </a:gsLst>
              <a:lin ang="0"/>
            </a:gradFill>
          </p:spPr>
        </p:sp>
        <p:sp>
          <p:nvSpPr>
            <p:cNvPr name="TextBox 5" id="5"/>
            <p:cNvSpPr txBox="true"/>
            <p:nvPr/>
          </p:nvSpPr>
          <p:spPr>
            <a:xfrm>
              <a:off x="0" y="-19050"/>
              <a:ext cx="2241746" cy="2728383"/>
            </a:xfrm>
            <a:prstGeom prst="rect">
              <a:avLst/>
            </a:prstGeom>
          </p:spPr>
          <p:txBody>
            <a:bodyPr anchor="ctr" rtlCol="false" tIns="50800" lIns="50800" bIns="50800" rIns="50800"/>
            <a:lstStyle/>
            <a:p>
              <a:pPr algn="ctr">
                <a:lnSpc>
                  <a:spcPts val="2898"/>
                </a:lnSpc>
              </a:pPr>
            </a:p>
          </p:txBody>
        </p:sp>
      </p:grpSp>
      <p:grpSp>
        <p:nvGrpSpPr>
          <p:cNvPr name="Group 6" id="6"/>
          <p:cNvGrpSpPr/>
          <p:nvPr/>
        </p:nvGrpSpPr>
        <p:grpSpPr>
          <a:xfrm rot="0">
            <a:off x="4306077" y="7517604"/>
            <a:ext cx="5290838" cy="2119988"/>
            <a:chOff x="0" y="0"/>
            <a:chExt cx="2559647" cy="1025626"/>
          </a:xfrm>
        </p:grpSpPr>
        <p:sp>
          <p:nvSpPr>
            <p:cNvPr name="Freeform 7" id="7"/>
            <p:cNvSpPr/>
            <p:nvPr/>
          </p:nvSpPr>
          <p:spPr>
            <a:xfrm flipH="false" flipV="false" rot="0">
              <a:off x="0" y="0"/>
              <a:ext cx="2559647" cy="1025626"/>
            </a:xfrm>
            <a:custGeom>
              <a:avLst/>
              <a:gdLst/>
              <a:ahLst/>
              <a:cxnLst/>
              <a:rect r="r" b="b" t="t" l="l"/>
              <a:pathLst>
                <a:path h="1025626" w="2559647">
                  <a:moveTo>
                    <a:pt x="2356447" y="0"/>
                  </a:moveTo>
                  <a:cubicBezTo>
                    <a:pt x="2468671" y="0"/>
                    <a:pt x="2559647" y="229594"/>
                    <a:pt x="2559647" y="512813"/>
                  </a:cubicBezTo>
                  <a:cubicBezTo>
                    <a:pt x="2559647" y="796032"/>
                    <a:pt x="2468671" y="1025626"/>
                    <a:pt x="2356447" y="1025626"/>
                  </a:cubicBezTo>
                  <a:lnTo>
                    <a:pt x="203200" y="1025626"/>
                  </a:lnTo>
                  <a:cubicBezTo>
                    <a:pt x="90976" y="1025626"/>
                    <a:pt x="0" y="796032"/>
                    <a:pt x="0" y="512813"/>
                  </a:cubicBezTo>
                  <a:cubicBezTo>
                    <a:pt x="0" y="229594"/>
                    <a:pt x="90976" y="0"/>
                    <a:pt x="203200" y="0"/>
                  </a:cubicBezTo>
                  <a:close/>
                </a:path>
              </a:pathLst>
            </a:custGeom>
            <a:gradFill rotWithShape="true">
              <a:gsLst>
                <a:gs pos="0">
                  <a:srgbClr val="002832">
                    <a:alpha val="100000"/>
                  </a:srgbClr>
                </a:gs>
                <a:gs pos="100000">
                  <a:srgbClr val="00B1C4">
                    <a:alpha val="100000"/>
                  </a:srgbClr>
                </a:gs>
              </a:gsLst>
              <a:lin ang="0"/>
            </a:gradFill>
          </p:spPr>
        </p:sp>
        <p:sp>
          <p:nvSpPr>
            <p:cNvPr name="TextBox 8" id="8"/>
            <p:cNvSpPr txBox="true"/>
            <p:nvPr/>
          </p:nvSpPr>
          <p:spPr>
            <a:xfrm>
              <a:off x="0" y="-38100"/>
              <a:ext cx="2559647" cy="1063726"/>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505411" y="8041955"/>
            <a:ext cx="3483091" cy="840036"/>
            <a:chOff x="0" y="0"/>
            <a:chExt cx="1685080" cy="406400"/>
          </a:xfrm>
        </p:grpSpPr>
        <p:sp>
          <p:nvSpPr>
            <p:cNvPr name="Freeform 10" id="10"/>
            <p:cNvSpPr/>
            <p:nvPr/>
          </p:nvSpPr>
          <p:spPr>
            <a:xfrm flipH="false" flipV="false" rot="0">
              <a:off x="0" y="0"/>
              <a:ext cx="1685080" cy="406400"/>
            </a:xfrm>
            <a:custGeom>
              <a:avLst/>
              <a:gdLst/>
              <a:ahLst/>
              <a:cxnLst/>
              <a:rect r="r" b="b" t="t" l="l"/>
              <a:pathLst>
                <a:path h="406400" w="1685080">
                  <a:moveTo>
                    <a:pt x="1481880" y="0"/>
                  </a:moveTo>
                  <a:cubicBezTo>
                    <a:pt x="1594104" y="0"/>
                    <a:pt x="1685080" y="90976"/>
                    <a:pt x="1685080" y="203200"/>
                  </a:cubicBezTo>
                  <a:cubicBezTo>
                    <a:pt x="1685080" y="315424"/>
                    <a:pt x="1594104" y="406400"/>
                    <a:pt x="1481880" y="406400"/>
                  </a:cubicBezTo>
                  <a:lnTo>
                    <a:pt x="203200" y="406400"/>
                  </a:lnTo>
                  <a:cubicBezTo>
                    <a:pt x="90976" y="406400"/>
                    <a:pt x="0" y="315424"/>
                    <a:pt x="0" y="203200"/>
                  </a:cubicBezTo>
                  <a:cubicBezTo>
                    <a:pt x="0" y="90976"/>
                    <a:pt x="90976" y="0"/>
                    <a:pt x="203200" y="0"/>
                  </a:cubicBezTo>
                  <a:close/>
                </a:path>
              </a:pathLst>
            </a:custGeom>
            <a:gradFill rotWithShape="true">
              <a:gsLst>
                <a:gs pos="0">
                  <a:srgbClr val="002832">
                    <a:alpha val="100000"/>
                  </a:srgbClr>
                </a:gs>
                <a:gs pos="100000">
                  <a:srgbClr val="00B1C4">
                    <a:alpha val="100000"/>
                  </a:srgbClr>
                </a:gs>
              </a:gsLst>
              <a:lin ang="0"/>
            </a:gradFill>
          </p:spPr>
        </p:sp>
        <p:sp>
          <p:nvSpPr>
            <p:cNvPr name="TextBox 11" id="11"/>
            <p:cNvSpPr txBox="true"/>
            <p:nvPr/>
          </p:nvSpPr>
          <p:spPr>
            <a:xfrm>
              <a:off x="0" y="-38100"/>
              <a:ext cx="1685080" cy="444500"/>
            </a:xfrm>
            <a:prstGeom prst="rect">
              <a:avLst/>
            </a:prstGeom>
          </p:spPr>
          <p:txBody>
            <a:bodyPr anchor="ctr" rtlCol="false" tIns="50800" lIns="50800" bIns="50800" rIns="50800"/>
            <a:lstStyle/>
            <a:p>
              <a:pPr algn="ctr">
                <a:lnSpc>
                  <a:spcPts val="2659"/>
                </a:lnSpc>
                <a:spcBef>
                  <a:spcPct val="0"/>
                </a:spcBef>
              </a:pPr>
            </a:p>
          </p:txBody>
        </p:sp>
      </p:grpSp>
      <p:sp>
        <p:nvSpPr>
          <p:cNvPr name="Freeform 12" id="12"/>
          <p:cNvSpPr/>
          <p:nvPr/>
        </p:nvSpPr>
        <p:spPr>
          <a:xfrm flipH="false" flipV="false" rot="0">
            <a:off x="-832600" y="8721930"/>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Freeform 13" id="13"/>
          <p:cNvSpPr/>
          <p:nvPr/>
        </p:nvSpPr>
        <p:spPr>
          <a:xfrm flipH="false" flipV="false" rot="0">
            <a:off x="4759952" y="7835633"/>
            <a:ext cx="4836963" cy="846468"/>
          </a:xfrm>
          <a:custGeom>
            <a:avLst/>
            <a:gdLst/>
            <a:ahLst/>
            <a:cxnLst/>
            <a:rect r="r" b="b" t="t" l="l"/>
            <a:pathLst>
              <a:path h="846468" w="4836963">
                <a:moveTo>
                  <a:pt x="0" y="0"/>
                </a:moveTo>
                <a:lnTo>
                  <a:pt x="4836962" y="0"/>
                </a:lnTo>
                <a:lnTo>
                  <a:pt x="4836962" y="846469"/>
                </a:lnTo>
                <a:lnTo>
                  <a:pt x="0" y="846469"/>
                </a:lnTo>
                <a:lnTo>
                  <a:pt x="0" y="0"/>
                </a:lnTo>
                <a:close/>
              </a:path>
            </a:pathLst>
          </a:custGeom>
          <a:blipFill>
            <a:blip r:embed="rId5"/>
            <a:stretch>
              <a:fillRect l="0" t="0" r="0" b="0"/>
            </a:stretch>
          </a:blipFill>
        </p:spPr>
      </p:sp>
      <p:sp>
        <p:nvSpPr>
          <p:cNvPr name="Freeform 14" id="14"/>
          <p:cNvSpPr/>
          <p:nvPr/>
        </p:nvSpPr>
        <p:spPr>
          <a:xfrm flipH="false" flipV="false" rot="0">
            <a:off x="1720422" y="7177785"/>
            <a:ext cx="3039530" cy="531918"/>
          </a:xfrm>
          <a:custGeom>
            <a:avLst/>
            <a:gdLst/>
            <a:ahLst/>
            <a:cxnLst/>
            <a:rect r="r" b="b" t="t" l="l"/>
            <a:pathLst>
              <a:path h="531918" w="3039530">
                <a:moveTo>
                  <a:pt x="0" y="0"/>
                </a:moveTo>
                <a:lnTo>
                  <a:pt x="3039530" y="0"/>
                </a:lnTo>
                <a:lnTo>
                  <a:pt x="3039530" y="531917"/>
                </a:lnTo>
                <a:lnTo>
                  <a:pt x="0" y="531917"/>
                </a:lnTo>
                <a:lnTo>
                  <a:pt x="0" y="0"/>
                </a:lnTo>
                <a:close/>
              </a:path>
            </a:pathLst>
          </a:custGeom>
          <a:blipFill>
            <a:blip r:embed="rId5"/>
            <a:stretch>
              <a:fillRect l="0" t="0" r="0" b="0"/>
            </a:stretch>
          </a:blipFill>
        </p:spPr>
      </p:sp>
      <p:sp>
        <p:nvSpPr>
          <p:cNvPr name="TextBox 15" id="15"/>
          <p:cNvSpPr txBox="true"/>
          <p:nvPr/>
        </p:nvSpPr>
        <p:spPr>
          <a:xfrm rot="0">
            <a:off x="505411" y="2269474"/>
            <a:ext cx="10066987" cy="2521575"/>
          </a:xfrm>
          <a:prstGeom prst="rect">
            <a:avLst/>
          </a:prstGeom>
        </p:spPr>
        <p:txBody>
          <a:bodyPr anchor="t" rtlCol="false" tIns="0" lIns="0" bIns="0" rIns="0">
            <a:spAutoFit/>
          </a:bodyPr>
          <a:lstStyle/>
          <a:p>
            <a:pPr algn="l">
              <a:lnSpc>
                <a:spcPts val="11235"/>
              </a:lnSpc>
            </a:pPr>
            <a:r>
              <a:rPr lang="en-US" sz="8025" b="true">
                <a:solidFill>
                  <a:srgbClr val="FFFFFF"/>
                </a:solidFill>
                <a:latin typeface="Montaser Arabic Ultra-Bold"/>
                <a:ea typeface="Montaser Arabic Ultra-Bold"/>
                <a:cs typeface="Montaser Arabic Ultra-Bold"/>
                <a:sym typeface="Montaser Arabic Ultra-Bold"/>
              </a:rPr>
              <a:t>AI project:</a:t>
            </a:r>
          </a:p>
          <a:p>
            <a:pPr algn="l">
              <a:lnSpc>
                <a:spcPts val="8995"/>
              </a:lnSpc>
              <a:spcBef>
                <a:spcPct val="0"/>
              </a:spcBef>
            </a:pPr>
            <a:r>
              <a:rPr lang="en-US" sz="6425" b="true">
                <a:solidFill>
                  <a:srgbClr val="FFFFFF"/>
                </a:solidFill>
                <a:latin typeface="Montaser Arabic Ultra-Bold"/>
                <a:ea typeface="Montaser Arabic Ultra-Bold"/>
                <a:cs typeface="Montaser Arabic Ultra-Bold"/>
                <a:sym typeface="Montaser Arabic Ultra-Bold"/>
              </a:rPr>
              <a:t>H</a:t>
            </a:r>
            <a:r>
              <a:rPr lang="en-US" sz="6425" b="true">
                <a:solidFill>
                  <a:srgbClr val="FFFFFF"/>
                </a:solidFill>
                <a:latin typeface="Montaser Arabic Ultra-Bold"/>
                <a:ea typeface="Montaser Arabic Ultra-Bold"/>
                <a:cs typeface="Montaser Arabic Ultra-Bold"/>
                <a:sym typeface="Montaser Arabic Ultra-Bold"/>
              </a:rPr>
              <a:t>uman Cancer Tissues </a:t>
            </a:r>
          </a:p>
        </p:txBody>
      </p:sp>
      <p:sp>
        <p:nvSpPr>
          <p:cNvPr name="TextBox 16" id="16"/>
          <p:cNvSpPr txBox="true"/>
          <p:nvPr/>
        </p:nvSpPr>
        <p:spPr>
          <a:xfrm rot="0">
            <a:off x="584607" y="8202610"/>
            <a:ext cx="3324699" cy="441219"/>
          </a:xfrm>
          <a:prstGeom prst="rect">
            <a:avLst/>
          </a:prstGeom>
        </p:spPr>
        <p:txBody>
          <a:bodyPr anchor="t" rtlCol="false" tIns="0" lIns="0" bIns="0" rIns="0">
            <a:spAutoFit/>
          </a:bodyPr>
          <a:lstStyle/>
          <a:p>
            <a:pPr algn="ctr">
              <a:lnSpc>
                <a:spcPts val="3578"/>
              </a:lnSpc>
            </a:pPr>
            <a:r>
              <a:rPr lang="en-US" sz="2752">
                <a:solidFill>
                  <a:srgbClr val="FFFFFF"/>
                </a:solidFill>
                <a:latin typeface="Montserrat"/>
                <a:ea typeface="Montserrat"/>
                <a:cs typeface="Montserrat"/>
                <a:sym typeface="Montserrat"/>
              </a:rPr>
              <a:t>Presented By</a:t>
            </a:r>
          </a:p>
        </p:txBody>
      </p:sp>
      <p:sp>
        <p:nvSpPr>
          <p:cNvPr name="TextBox 17" id="17"/>
          <p:cNvSpPr txBox="true"/>
          <p:nvPr/>
        </p:nvSpPr>
        <p:spPr>
          <a:xfrm rot="0">
            <a:off x="4759952" y="7479504"/>
            <a:ext cx="5117632" cy="2197087"/>
          </a:xfrm>
          <a:prstGeom prst="rect">
            <a:avLst/>
          </a:prstGeom>
        </p:spPr>
        <p:txBody>
          <a:bodyPr anchor="t" rtlCol="false" tIns="0" lIns="0" bIns="0" rIns="0">
            <a:spAutoFit/>
          </a:bodyPr>
          <a:lstStyle/>
          <a:p>
            <a:pPr algn="l">
              <a:lnSpc>
                <a:spcPts val="4400"/>
              </a:lnSpc>
            </a:pPr>
            <a:r>
              <a:rPr lang="en-US" sz="3384" b="true">
                <a:solidFill>
                  <a:srgbClr val="FFFFFF"/>
                </a:solidFill>
                <a:latin typeface="Montserrat Bold"/>
                <a:ea typeface="Montserrat Bold"/>
                <a:cs typeface="Montserrat Bold"/>
                <a:sym typeface="Montserrat Bold"/>
              </a:rPr>
              <a:t>Farouk Faisal</a:t>
            </a:r>
          </a:p>
          <a:p>
            <a:pPr algn="l">
              <a:lnSpc>
                <a:spcPts val="4400"/>
              </a:lnSpc>
            </a:pPr>
            <a:r>
              <a:rPr lang="en-US" sz="3384" b="true">
                <a:solidFill>
                  <a:srgbClr val="FFFFFF"/>
                </a:solidFill>
                <a:latin typeface="Montserrat Bold"/>
                <a:ea typeface="Montserrat Bold"/>
                <a:cs typeface="Montserrat Bold"/>
                <a:sym typeface="Montserrat Bold"/>
              </a:rPr>
              <a:t>Omar Medhat </a:t>
            </a:r>
          </a:p>
          <a:p>
            <a:pPr algn="l">
              <a:lnSpc>
                <a:spcPts val="4400"/>
              </a:lnSpc>
            </a:pPr>
            <a:r>
              <a:rPr lang="en-US" sz="3384" b="true">
                <a:solidFill>
                  <a:srgbClr val="FFFFFF"/>
                </a:solidFill>
                <a:latin typeface="Montserrat Bold"/>
                <a:ea typeface="Montserrat Bold"/>
                <a:cs typeface="Montserrat Bold"/>
                <a:sym typeface="Montserrat Bold"/>
              </a:rPr>
              <a:t>Marwan Ashraf</a:t>
            </a:r>
          </a:p>
          <a:p>
            <a:pPr algn="l">
              <a:lnSpc>
                <a:spcPts val="4400"/>
              </a:lnSpc>
            </a:pPr>
            <a:r>
              <a:rPr lang="en-US" sz="3384" b="true">
                <a:solidFill>
                  <a:srgbClr val="FFFFFF"/>
                </a:solidFill>
                <a:latin typeface="Montserrat Bold"/>
                <a:ea typeface="Montserrat Bold"/>
                <a:cs typeface="Montserrat Bold"/>
                <a:sym typeface="Montserrat Bold"/>
              </a:rPr>
              <a:t>Yousef Ashraf</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4734" t="-51986" r="-64734" b="-51986"/>
            </a:stretch>
          </a:blipFill>
        </p:spPr>
      </p:sp>
      <p:sp>
        <p:nvSpPr>
          <p:cNvPr name="Freeform 3" id="3"/>
          <p:cNvSpPr/>
          <p:nvPr/>
        </p:nvSpPr>
        <p:spPr>
          <a:xfrm flipH="false" flipV="false" rot="0">
            <a:off x="-832600" y="8721930"/>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6574661" y="-2875072"/>
            <a:ext cx="5138677" cy="4419262"/>
          </a:xfrm>
          <a:custGeom>
            <a:avLst/>
            <a:gdLst/>
            <a:ahLst/>
            <a:cxnLst/>
            <a:rect r="r" b="b" t="t" l="l"/>
            <a:pathLst>
              <a:path h="4419262" w="5138677">
                <a:moveTo>
                  <a:pt x="0" y="0"/>
                </a:moveTo>
                <a:lnTo>
                  <a:pt x="5138678" y="0"/>
                </a:lnTo>
                <a:lnTo>
                  <a:pt x="5138678"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2474422" y="4084647"/>
            <a:ext cx="5138677" cy="4419262"/>
          </a:xfrm>
          <a:custGeom>
            <a:avLst/>
            <a:gdLst/>
            <a:ahLst/>
            <a:cxnLst/>
            <a:rect r="r" b="b" t="t" l="l"/>
            <a:pathLst>
              <a:path h="4419262" w="5138677">
                <a:moveTo>
                  <a:pt x="0" y="0"/>
                </a:moveTo>
                <a:lnTo>
                  <a:pt x="5138677" y="0"/>
                </a:lnTo>
                <a:lnTo>
                  <a:pt x="5138677" y="4419263"/>
                </a:lnTo>
                <a:lnTo>
                  <a:pt x="0" y="4419263"/>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grpSp>
        <p:nvGrpSpPr>
          <p:cNvPr name="Group 6" id="6"/>
          <p:cNvGrpSpPr/>
          <p:nvPr/>
        </p:nvGrpSpPr>
        <p:grpSpPr>
          <a:xfrm rot="0">
            <a:off x="10875720" y="2261248"/>
            <a:ext cx="5787173" cy="4969108"/>
            <a:chOff x="0" y="0"/>
            <a:chExt cx="896585" cy="769845"/>
          </a:xfrm>
        </p:grpSpPr>
        <p:sp>
          <p:nvSpPr>
            <p:cNvPr name="Freeform 7" id="7"/>
            <p:cNvSpPr/>
            <p:nvPr/>
          </p:nvSpPr>
          <p:spPr>
            <a:xfrm flipH="false" flipV="false" rot="0">
              <a:off x="0" y="0"/>
              <a:ext cx="896585" cy="769845"/>
            </a:xfrm>
            <a:custGeom>
              <a:avLst/>
              <a:gdLst/>
              <a:ahLst/>
              <a:cxnLst/>
              <a:rect r="r" b="b" t="t" l="l"/>
              <a:pathLst>
                <a:path h="769845" w="896585">
                  <a:moveTo>
                    <a:pt x="74915" y="0"/>
                  </a:moveTo>
                  <a:lnTo>
                    <a:pt x="821669" y="0"/>
                  </a:lnTo>
                  <a:cubicBezTo>
                    <a:pt x="841538" y="0"/>
                    <a:pt x="860593" y="7893"/>
                    <a:pt x="874642" y="21942"/>
                  </a:cubicBezTo>
                  <a:cubicBezTo>
                    <a:pt x="888692" y="35992"/>
                    <a:pt x="896585" y="55046"/>
                    <a:pt x="896585" y="74915"/>
                  </a:cubicBezTo>
                  <a:lnTo>
                    <a:pt x="896585" y="694930"/>
                  </a:lnTo>
                  <a:cubicBezTo>
                    <a:pt x="896585" y="736304"/>
                    <a:pt x="863044" y="769845"/>
                    <a:pt x="821669" y="769845"/>
                  </a:cubicBezTo>
                  <a:lnTo>
                    <a:pt x="74915" y="769845"/>
                  </a:lnTo>
                  <a:cubicBezTo>
                    <a:pt x="33541" y="769845"/>
                    <a:pt x="0" y="736304"/>
                    <a:pt x="0" y="694930"/>
                  </a:cubicBezTo>
                  <a:lnTo>
                    <a:pt x="0" y="74915"/>
                  </a:lnTo>
                  <a:cubicBezTo>
                    <a:pt x="0" y="33541"/>
                    <a:pt x="33541" y="0"/>
                    <a:pt x="74915" y="0"/>
                  </a:cubicBezTo>
                  <a:close/>
                </a:path>
              </a:pathLst>
            </a:custGeom>
            <a:blipFill>
              <a:blip r:embed="rId5"/>
              <a:stretch>
                <a:fillRect l="-6120" t="0" r="-6120" b="0"/>
              </a:stretch>
            </a:blipFill>
          </p:spPr>
        </p:sp>
      </p:grpSp>
      <p:grpSp>
        <p:nvGrpSpPr>
          <p:cNvPr name="Group 8" id="8"/>
          <p:cNvGrpSpPr/>
          <p:nvPr/>
        </p:nvGrpSpPr>
        <p:grpSpPr>
          <a:xfrm rot="0">
            <a:off x="9144000" y="6079313"/>
            <a:ext cx="4870891" cy="3893419"/>
            <a:chOff x="0" y="0"/>
            <a:chExt cx="1132354" cy="905118"/>
          </a:xfrm>
        </p:grpSpPr>
        <p:sp>
          <p:nvSpPr>
            <p:cNvPr name="Freeform 9" id="9"/>
            <p:cNvSpPr/>
            <p:nvPr/>
          </p:nvSpPr>
          <p:spPr>
            <a:xfrm flipH="false" flipV="false" rot="0">
              <a:off x="0" y="0"/>
              <a:ext cx="1132354" cy="905118"/>
            </a:xfrm>
            <a:custGeom>
              <a:avLst/>
              <a:gdLst/>
              <a:ahLst/>
              <a:cxnLst/>
              <a:rect r="r" b="b" t="t" l="l"/>
              <a:pathLst>
                <a:path h="905118" w="1132354">
                  <a:moveTo>
                    <a:pt x="89008" y="0"/>
                  </a:moveTo>
                  <a:lnTo>
                    <a:pt x="1043347" y="0"/>
                  </a:lnTo>
                  <a:cubicBezTo>
                    <a:pt x="1092504" y="0"/>
                    <a:pt x="1132354" y="39850"/>
                    <a:pt x="1132354" y="89008"/>
                  </a:cubicBezTo>
                  <a:lnTo>
                    <a:pt x="1132354" y="816110"/>
                  </a:lnTo>
                  <a:cubicBezTo>
                    <a:pt x="1132354" y="865268"/>
                    <a:pt x="1092504" y="905118"/>
                    <a:pt x="1043347" y="905118"/>
                  </a:cubicBezTo>
                  <a:lnTo>
                    <a:pt x="89008" y="905118"/>
                  </a:lnTo>
                  <a:cubicBezTo>
                    <a:pt x="65401" y="905118"/>
                    <a:pt x="42762" y="895740"/>
                    <a:pt x="26070" y="879048"/>
                  </a:cubicBezTo>
                  <a:cubicBezTo>
                    <a:pt x="9378" y="862356"/>
                    <a:pt x="0" y="839716"/>
                    <a:pt x="0" y="816110"/>
                  </a:cubicBezTo>
                  <a:lnTo>
                    <a:pt x="0" y="89008"/>
                  </a:lnTo>
                  <a:cubicBezTo>
                    <a:pt x="0" y="39850"/>
                    <a:pt x="39850" y="0"/>
                    <a:pt x="89008" y="0"/>
                  </a:cubicBezTo>
                  <a:close/>
                </a:path>
              </a:pathLst>
            </a:custGeom>
            <a:blipFill>
              <a:blip r:embed="rId6"/>
              <a:stretch>
                <a:fillRect l="-85367" t="-22378" r="0" b="-32128"/>
              </a:stretch>
            </a:blipFill>
          </p:spPr>
        </p:sp>
      </p:grpSp>
      <p:sp>
        <p:nvSpPr>
          <p:cNvPr name="TextBox 10" id="10"/>
          <p:cNvSpPr txBox="true"/>
          <p:nvPr/>
        </p:nvSpPr>
        <p:spPr>
          <a:xfrm rot="0">
            <a:off x="1437596" y="942975"/>
            <a:ext cx="6911190" cy="830140"/>
          </a:xfrm>
          <a:prstGeom prst="rect">
            <a:avLst/>
          </a:prstGeom>
        </p:spPr>
        <p:txBody>
          <a:bodyPr anchor="t" rtlCol="false" tIns="0" lIns="0" bIns="0" rIns="0">
            <a:spAutoFit/>
          </a:bodyPr>
          <a:lstStyle/>
          <a:p>
            <a:pPr algn="l">
              <a:lnSpc>
                <a:spcPts val="6864"/>
              </a:lnSpc>
              <a:spcBef>
                <a:spcPct val="0"/>
              </a:spcBef>
            </a:pPr>
            <a:r>
              <a:rPr lang="en-US" sz="4903" b="true">
                <a:solidFill>
                  <a:srgbClr val="FFFFFF"/>
                </a:solidFill>
                <a:latin typeface="Montaser Arabic Ultra-Bold"/>
                <a:ea typeface="Montaser Arabic Ultra-Bold"/>
                <a:cs typeface="Montaser Arabic Ultra-Bold"/>
                <a:sym typeface="Montaser Arabic Ultra-Bold"/>
              </a:rPr>
              <a:t>Introduction</a:t>
            </a:r>
          </a:p>
        </p:txBody>
      </p:sp>
      <p:sp>
        <p:nvSpPr>
          <p:cNvPr name="TextBox 11" id="11"/>
          <p:cNvSpPr txBox="true"/>
          <p:nvPr/>
        </p:nvSpPr>
        <p:spPr>
          <a:xfrm rot="0">
            <a:off x="618988" y="2833958"/>
            <a:ext cx="8525012" cy="5887972"/>
          </a:xfrm>
          <a:prstGeom prst="rect">
            <a:avLst/>
          </a:prstGeom>
        </p:spPr>
        <p:txBody>
          <a:bodyPr anchor="t" rtlCol="false" tIns="0" lIns="0" bIns="0" rIns="0">
            <a:spAutoFit/>
          </a:bodyPr>
          <a:lstStyle/>
          <a:p>
            <a:pPr algn="ctr">
              <a:lnSpc>
                <a:spcPts val="4719"/>
              </a:lnSpc>
              <a:spcBef>
                <a:spcPct val="0"/>
              </a:spcBef>
            </a:pPr>
            <a:r>
              <a:rPr lang="en-US" sz="3630">
                <a:solidFill>
                  <a:srgbClr val="FFFFFF"/>
                </a:solidFill>
                <a:latin typeface="Montserrat"/>
                <a:ea typeface="Montserrat"/>
                <a:cs typeface="Montserrat"/>
                <a:sym typeface="Montserrat"/>
              </a:rPr>
              <a:t>T</a:t>
            </a:r>
            <a:r>
              <a:rPr lang="en-US" sz="3630">
                <a:solidFill>
                  <a:srgbClr val="FFFFFF"/>
                </a:solidFill>
                <a:latin typeface="Montserrat"/>
                <a:ea typeface="Montserrat"/>
                <a:cs typeface="Montserrat"/>
                <a:sym typeface="Montserrat"/>
              </a:rPr>
              <a:t>his project uses a deep learning model (EfficientNetB5) to classify human cancer tissue images. It aims to accurately detect different cancer types from microscopic images. The dataset includes thousands of labeled samples, and the model was trained using TensorFlow and Keras. This helps improve the speed and accuracy of cancer diagnosis.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sp>
        <p:nvSpPr>
          <p:cNvPr name="Freeform 3" id="3"/>
          <p:cNvSpPr/>
          <p:nvPr/>
        </p:nvSpPr>
        <p:spPr>
          <a:xfrm flipH="false" flipV="false" rot="0">
            <a:off x="-832600" y="8721930"/>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293824" y="2678032"/>
            <a:ext cx="7146138" cy="4930936"/>
            <a:chOff x="0" y="0"/>
            <a:chExt cx="1107124" cy="763931"/>
          </a:xfrm>
        </p:grpSpPr>
        <p:sp>
          <p:nvSpPr>
            <p:cNvPr name="Freeform 5" id="5"/>
            <p:cNvSpPr/>
            <p:nvPr/>
          </p:nvSpPr>
          <p:spPr>
            <a:xfrm flipH="false" flipV="false" rot="0">
              <a:off x="0" y="0"/>
              <a:ext cx="1107124" cy="763931"/>
            </a:xfrm>
            <a:custGeom>
              <a:avLst/>
              <a:gdLst/>
              <a:ahLst/>
              <a:cxnLst/>
              <a:rect r="r" b="b" t="t" l="l"/>
              <a:pathLst>
                <a:path h="763931" w="1107124">
                  <a:moveTo>
                    <a:pt x="60669" y="0"/>
                  </a:moveTo>
                  <a:lnTo>
                    <a:pt x="1046455" y="0"/>
                  </a:lnTo>
                  <a:cubicBezTo>
                    <a:pt x="1079961" y="0"/>
                    <a:pt x="1107124" y="27162"/>
                    <a:pt x="1107124" y="60669"/>
                  </a:cubicBezTo>
                  <a:lnTo>
                    <a:pt x="1107124" y="703262"/>
                  </a:lnTo>
                  <a:cubicBezTo>
                    <a:pt x="1107124" y="719353"/>
                    <a:pt x="1100732" y="734784"/>
                    <a:pt x="1089354" y="746162"/>
                  </a:cubicBezTo>
                  <a:cubicBezTo>
                    <a:pt x="1077977" y="757539"/>
                    <a:pt x="1062545" y="763931"/>
                    <a:pt x="1046455" y="763931"/>
                  </a:cubicBezTo>
                  <a:lnTo>
                    <a:pt x="60669" y="763931"/>
                  </a:lnTo>
                  <a:cubicBezTo>
                    <a:pt x="44578" y="763931"/>
                    <a:pt x="29147" y="757539"/>
                    <a:pt x="17769" y="746162"/>
                  </a:cubicBezTo>
                  <a:cubicBezTo>
                    <a:pt x="6392" y="734784"/>
                    <a:pt x="0" y="719353"/>
                    <a:pt x="0" y="703262"/>
                  </a:cubicBezTo>
                  <a:lnTo>
                    <a:pt x="0" y="60669"/>
                  </a:lnTo>
                  <a:cubicBezTo>
                    <a:pt x="0" y="44578"/>
                    <a:pt x="6392" y="29147"/>
                    <a:pt x="17769" y="17769"/>
                  </a:cubicBezTo>
                  <a:cubicBezTo>
                    <a:pt x="29147" y="6392"/>
                    <a:pt x="44578" y="0"/>
                    <a:pt x="60669" y="0"/>
                  </a:cubicBezTo>
                  <a:close/>
                </a:path>
              </a:pathLst>
            </a:custGeom>
            <a:blipFill>
              <a:blip r:embed="rId5"/>
              <a:stretch>
                <a:fillRect l="0" t="-542" r="0" b="-542"/>
              </a:stretch>
            </a:blipFill>
          </p:spPr>
        </p:sp>
      </p:grpSp>
      <p:sp>
        <p:nvSpPr>
          <p:cNvPr name="Freeform 6" id="6"/>
          <p:cNvSpPr/>
          <p:nvPr/>
        </p:nvSpPr>
        <p:spPr>
          <a:xfrm flipH="false" flipV="false" rot="0">
            <a:off x="13982685" y="-2217964"/>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6518953" y="542192"/>
            <a:ext cx="5690303" cy="1028619"/>
          </a:xfrm>
          <a:prstGeom prst="rect">
            <a:avLst/>
          </a:prstGeom>
        </p:spPr>
        <p:txBody>
          <a:bodyPr anchor="t" rtlCol="false" tIns="0" lIns="0" bIns="0" rIns="0">
            <a:spAutoFit/>
          </a:bodyPr>
          <a:lstStyle/>
          <a:p>
            <a:pPr algn="l">
              <a:lnSpc>
                <a:spcPts val="8404"/>
              </a:lnSpc>
              <a:spcBef>
                <a:spcPct val="0"/>
              </a:spcBef>
            </a:pPr>
            <a:r>
              <a:rPr lang="en-US" sz="6003" b="true">
                <a:solidFill>
                  <a:srgbClr val="FFFFFF"/>
                </a:solidFill>
                <a:latin typeface="Montaser Arabic Ultra-Bold"/>
                <a:ea typeface="Montaser Arabic Ultra-Bold"/>
                <a:cs typeface="Montaser Arabic Ultra-Bold"/>
                <a:sym typeface="Montaser Arabic Ultra-Bold"/>
              </a:rPr>
              <a:t>Data Analyst</a:t>
            </a:r>
          </a:p>
        </p:txBody>
      </p:sp>
      <p:sp>
        <p:nvSpPr>
          <p:cNvPr name="Freeform 8" id="8"/>
          <p:cNvSpPr/>
          <p:nvPr/>
        </p:nvSpPr>
        <p:spPr>
          <a:xfrm flipH="false" flipV="false" rot="0">
            <a:off x="9790775" y="8835066"/>
            <a:ext cx="6448641" cy="846468"/>
          </a:xfrm>
          <a:custGeom>
            <a:avLst/>
            <a:gdLst/>
            <a:ahLst/>
            <a:cxnLst/>
            <a:rect r="r" b="b" t="t" l="l"/>
            <a:pathLst>
              <a:path h="846468" w="6448641">
                <a:moveTo>
                  <a:pt x="0" y="0"/>
                </a:moveTo>
                <a:lnTo>
                  <a:pt x="6448641" y="0"/>
                </a:lnTo>
                <a:lnTo>
                  <a:pt x="6448641" y="846468"/>
                </a:lnTo>
                <a:lnTo>
                  <a:pt x="0" y="846468"/>
                </a:lnTo>
                <a:lnTo>
                  <a:pt x="0" y="0"/>
                </a:lnTo>
                <a:close/>
              </a:path>
            </a:pathLst>
          </a:custGeom>
          <a:blipFill>
            <a:blip r:embed="rId6"/>
            <a:stretch>
              <a:fillRect l="0" t="-16660" r="0" b="-16660"/>
            </a:stretch>
          </a:blipFill>
        </p:spPr>
      </p:sp>
      <p:sp>
        <p:nvSpPr>
          <p:cNvPr name="TextBox 9" id="9"/>
          <p:cNvSpPr txBox="true"/>
          <p:nvPr/>
        </p:nvSpPr>
        <p:spPr>
          <a:xfrm rot="0">
            <a:off x="7826504" y="2998426"/>
            <a:ext cx="10298864" cy="2466805"/>
          </a:xfrm>
          <a:prstGeom prst="rect">
            <a:avLst/>
          </a:prstGeom>
        </p:spPr>
        <p:txBody>
          <a:bodyPr anchor="t" rtlCol="false" tIns="0" lIns="0" bIns="0" rIns="0">
            <a:spAutoFit/>
          </a:bodyPr>
          <a:lstStyle/>
          <a:p>
            <a:pPr algn="l">
              <a:lnSpc>
                <a:spcPts val="3917"/>
              </a:lnSpc>
              <a:spcBef>
                <a:spcPct val="0"/>
              </a:spcBef>
            </a:pPr>
            <a:r>
              <a:rPr lang="en-US" sz="3013">
                <a:solidFill>
                  <a:srgbClr val="FFFFFF"/>
                </a:solidFill>
                <a:latin typeface="Montserrat"/>
                <a:ea typeface="Montserrat"/>
                <a:cs typeface="Montserrat"/>
                <a:sym typeface="Montserrat"/>
              </a:rPr>
              <a:t>The Data Analyst was responsible for exploring and analyzing the dataset before and after preprocessing. This included understanding the dataset structure, identifying patterns, visualizing data distribution, and supporting the team with data-driven insights.</a:t>
            </a:r>
          </a:p>
        </p:txBody>
      </p:sp>
      <p:sp>
        <p:nvSpPr>
          <p:cNvPr name="TextBox 10" id="10"/>
          <p:cNvSpPr txBox="true"/>
          <p:nvPr/>
        </p:nvSpPr>
        <p:spPr>
          <a:xfrm rot="0">
            <a:off x="8273265" y="5767719"/>
            <a:ext cx="9088279" cy="2623185"/>
          </a:xfrm>
          <a:prstGeom prst="rect">
            <a:avLst/>
          </a:prstGeom>
        </p:spPr>
        <p:txBody>
          <a:bodyPr anchor="t" rtlCol="false" tIns="0" lIns="0" bIns="0" rIns="0">
            <a:spAutoFit/>
          </a:bodyPr>
          <a:lstStyle/>
          <a:p>
            <a:pPr algn="l" marL="582930" indent="-291465" lvl="1">
              <a:lnSpc>
                <a:spcPts val="3510"/>
              </a:lnSpc>
              <a:buFont typeface="Arial"/>
              <a:buChar char="•"/>
            </a:pPr>
            <a:r>
              <a:rPr lang="en-US" sz="2700">
                <a:solidFill>
                  <a:srgbClr val="FFFFFF"/>
                </a:solidFill>
                <a:latin typeface="Montserrat"/>
                <a:ea typeface="Montserrat"/>
                <a:cs typeface="Montserrat"/>
                <a:sym typeface="Montserrat"/>
              </a:rPr>
              <a:t>Loaded and Explored Cancer Tissue Dataset</a:t>
            </a:r>
          </a:p>
          <a:p>
            <a:pPr algn="l" marL="582930" indent="-291465" lvl="1">
              <a:lnSpc>
                <a:spcPts val="3510"/>
              </a:lnSpc>
              <a:buFont typeface="Arial"/>
              <a:buChar char="•"/>
            </a:pPr>
            <a:r>
              <a:rPr lang="en-US" sz="2700">
                <a:solidFill>
                  <a:srgbClr val="FFFFFF"/>
                </a:solidFill>
                <a:latin typeface="Montserrat"/>
                <a:ea typeface="Montserrat"/>
                <a:cs typeface="Montserrat"/>
                <a:sym typeface="Montserrat"/>
              </a:rPr>
              <a:t>Analyzed Class Count and Distribution</a:t>
            </a:r>
          </a:p>
          <a:p>
            <a:pPr algn="l" marL="582930" indent="-291465" lvl="1">
              <a:lnSpc>
                <a:spcPts val="3510"/>
              </a:lnSpc>
              <a:buFont typeface="Arial"/>
              <a:buChar char="•"/>
            </a:pPr>
            <a:r>
              <a:rPr lang="en-US" sz="2700">
                <a:solidFill>
                  <a:srgbClr val="FFFFFF"/>
                </a:solidFill>
                <a:latin typeface="Montserrat"/>
                <a:ea typeface="Montserrat"/>
                <a:cs typeface="Montserrat"/>
                <a:sym typeface="Montserrat"/>
              </a:rPr>
              <a:t>Visualized Samples for Imbalance and Quality</a:t>
            </a:r>
          </a:p>
          <a:p>
            <a:pPr algn="l" marL="582930" indent="-291465" lvl="1">
              <a:lnSpc>
                <a:spcPts val="3510"/>
              </a:lnSpc>
              <a:buFont typeface="Arial"/>
              <a:buChar char="•"/>
            </a:pPr>
            <a:r>
              <a:rPr lang="en-US" sz="2700">
                <a:solidFill>
                  <a:srgbClr val="FFFFFF"/>
                </a:solidFill>
                <a:latin typeface="Montserrat"/>
                <a:ea typeface="Montserrat"/>
                <a:cs typeface="Montserrat"/>
                <a:sym typeface="Montserrat"/>
              </a:rPr>
              <a:t>Inspected Image Dimensions and Color Channels</a:t>
            </a:r>
          </a:p>
          <a:p>
            <a:pPr algn="l" marL="582930" indent="-291465" lvl="1">
              <a:lnSpc>
                <a:spcPts val="3510"/>
              </a:lnSpc>
              <a:buFont typeface="Arial"/>
              <a:buChar char="•"/>
            </a:pPr>
            <a:r>
              <a:rPr lang="en-US" sz="2700">
                <a:solidFill>
                  <a:srgbClr val="FFFFFF"/>
                </a:solidFill>
                <a:latin typeface="Montserrat"/>
                <a:ea typeface="Montserrat"/>
                <a:cs typeface="Montserrat"/>
                <a:sym typeface="Montserrat"/>
              </a:rPr>
              <a:t>Created Visualizations (Bar Plots &amp; Grids)</a:t>
            </a:r>
          </a:p>
          <a:p>
            <a:pPr algn="l" marL="582930" indent="-291465" lvl="1">
              <a:lnSpc>
                <a:spcPts val="3510"/>
              </a:lnSpc>
              <a:buFont typeface="Arial"/>
              <a:buChar char="•"/>
            </a:pPr>
            <a:r>
              <a:rPr lang="en-US" sz="2700">
                <a:solidFill>
                  <a:srgbClr val="FFFFFF"/>
                </a:solidFill>
                <a:latin typeface="Montserrat"/>
                <a:ea typeface="Montserrat"/>
                <a:cs typeface="Montserrat"/>
                <a:sym typeface="Montserrat"/>
              </a:rPr>
              <a:t>Recommended Early Preprocessing Steps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sp>
        <p:nvSpPr>
          <p:cNvPr name="Freeform 3" id="3"/>
          <p:cNvSpPr/>
          <p:nvPr/>
        </p:nvSpPr>
        <p:spPr>
          <a:xfrm flipH="false" flipV="false" rot="0">
            <a:off x="-832600" y="8721930"/>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437596" y="5928126"/>
            <a:ext cx="15225297" cy="3050041"/>
            <a:chOff x="0" y="0"/>
            <a:chExt cx="2358797" cy="472531"/>
          </a:xfrm>
        </p:grpSpPr>
        <p:sp>
          <p:nvSpPr>
            <p:cNvPr name="Freeform 5" id="5"/>
            <p:cNvSpPr/>
            <p:nvPr/>
          </p:nvSpPr>
          <p:spPr>
            <a:xfrm flipH="false" flipV="false" rot="0">
              <a:off x="0" y="0"/>
              <a:ext cx="2358797" cy="472531"/>
            </a:xfrm>
            <a:custGeom>
              <a:avLst/>
              <a:gdLst/>
              <a:ahLst/>
              <a:cxnLst/>
              <a:rect r="r" b="b" t="t" l="l"/>
              <a:pathLst>
                <a:path h="472531" w="2358797">
                  <a:moveTo>
                    <a:pt x="17289" y="0"/>
                  </a:moveTo>
                  <a:lnTo>
                    <a:pt x="2341508" y="0"/>
                  </a:lnTo>
                  <a:cubicBezTo>
                    <a:pt x="2346093" y="0"/>
                    <a:pt x="2350491" y="1821"/>
                    <a:pt x="2353733" y="5064"/>
                  </a:cubicBezTo>
                  <a:cubicBezTo>
                    <a:pt x="2356976" y="8306"/>
                    <a:pt x="2358797" y="12703"/>
                    <a:pt x="2358797" y="17289"/>
                  </a:cubicBezTo>
                  <a:lnTo>
                    <a:pt x="2358797" y="455243"/>
                  </a:lnTo>
                  <a:cubicBezTo>
                    <a:pt x="2358797" y="459828"/>
                    <a:pt x="2356976" y="464225"/>
                    <a:pt x="2353733" y="467467"/>
                  </a:cubicBezTo>
                  <a:cubicBezTo>
                    <a:pt x="2350491" y="470710"/>
                    <a:pt x="2346093" y="472531"/>
                    <a:pt x="2341508" y="472531"/>
                  </a:cubicBezTo>
                  <a:lnTo>
                    <a:pt x="17289" y="472531"/>
                  </a:lnTo>
                  <a:cubicBezTo>
                    <a:pt x="12703" y="472531"/>
                    <a:pt x="8306" y="470710"/>
                    <a:pt x="5064" y="467467"/>
                  </a:cubicBezTo>
                  <a:cubicBezTo>
                    <a:pt x="1821" y="464225"/>
                    <a:pt x="0" y="459828"/>
                    <a:pt x="0" y="455243"/>
                  </a:cubicBezTo>
                  <a:lnTo>
                    <a:pt x="0" y="17289"/>
                  </a:lnTo>
                  <a:cubicBezTo>
                    <a:pt x="0" y="12703"/>
                    <a:pt x="1821" y="8306"/>
                    <a:pt x="5064" y="5064"/>
                  </a:cubicBezTo>
                  <a:cubicBezTo>
                    <a:pt x="8306" y="1821"/>
                    <a:pt x="12703" y="0"/>
                    <a:pt x="17289" y="0"/>
                  </a:cubicBezTo>
                  <a:close/>
                </a:path>
              </a:pathLst>
            </a:custGeom>
            <a:blipFill>
              <a:blip r:embed="rId5"/>
              <a:stretch>
                <a:fillRect l="0" t="-201153" r="0" b="-14579"/>
              </a:stretch>
            </a:blipFill>
          </p:spPr>
        </p:sp>
      </p:grpSp>
      <p:sp>
        <p:nvSpPr>
          <p:cNvPr name="Freeform 6" id="6"/>
          <p:cNvSpPr/>
          <p:nvPr/>
        </p:nvSpPr>
        <p:spPr>
          <a:xfrm flipH="false" flipV="false" rot="0">
            <a:off x="13982685" y="-2217964"/>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6070765" y="387443"/>
            <a:ext cx="5958959" cy="971550"/>
          </a:xfrm>
          <a:prstGeom prst="rect">
            <a:avLst/>
          </a:prstGeom>
        </p:spPr>
        <p:txBody>
          <a:bodyPr anchor="t" rtlCol="false" tIns="0" lIns="0" bIns="0" rIns="0">
            <a:spAutoFit/>
          </a:bodyPr>
          <a:lstStyle/>
          <a:p>
            <a:pPr algn="ctr">
              <a:lnSpc>
                <a:spcPts val="7800"/>
              </a:lnSpc>
              <a:spcBef>
                <a:spcPct val="0"/>
              </a:spcBef>
            </a:pPr>
            <a:r>
              <a:rPr lang="en-US" b="true" sz="6000">
                <a:solidFill>
                  <a:srgbClr val="FFFFFF"/>
                </a:solidFill>
                <a:latin typeface="Montserrat Bold"/>
                <a:ea typeface="Montserrat Bold"/>
                <a:cs typeface="Montserrat Bold"/>
                <a:sym typeface="Montserrat Bold"/>
              </a:rPr>
              <a:t> Data Engineer</a:t>
            </a:r>
          </a:p>
        </p:txBody>
      </p:sp>
      <p:sp>
        <p:nvSpPr>
          <p:cNvPr name="TextBox 8" id="8"/>
          <p:cNvSpPr txBox="true"/>
          <p:nvPr/>
        </p:nvSpPr>
        <p:spPr>
          <a:xfrm rot="0">
            <a:off x="181964" y="1201258"/>
            <a:ext cx="18288000" cy="1971505"/>
          </a:xfrm>
          <a:prstGeom prst="rect">
            <a:avLst/>
          </a:prstGeom>
        </p:spPr>
        <p:txBody>
          <a:bodyPr anchor="t" rtlCol="false" tIns="0" lIns="0" bIns="0" rIns="0">
            <a:spAutoFit/>
          </a:bodyPr>
          <a:lstStyle/>
          <a:p>
            <a:pPr algn="l">
              <a:lnSpc>
                <a:spcPts val="3917"/>
              </a:lnSpc>
              <a:spcBef>
                <a:spcPct val="0"/>
              </a:spcBef>
            </a:pPr>
          </a:p>
          <a:p>
            <a:pPr algn="l">
              <a:lnSpc>
                <a:spcPts val="3917"/>
              </a:lnSpc>
              <a:spcBef>
                <a:spcPct val="0"/>
              </a:spcBef>
            </a:pPr>
            <a:r>
              <a:rPr lang="en-US" sz="3013">
                <a:solidFill>
                  <a:srgbClr val="FFFFFF"/>
                </a:solidFill>
                <a:latin typeface="Montserrat"/>
                <a:ea typeface="Montserrat"/>
                <a:cs typeface="Montserrat"/>
                <a:sym typeface="Montserrat"/>
              </a:rPr>
              <a:t> The Data Engineer was responsible for cleaning, transforming, and preparing the data for model training. This includes applying preprocessing techniques like resizing, normalization, image conversion, and ensuring data consistency.</a:t>
            </a:r>
          </a:p>
        </p:txBody>
      </p:sp>
      <p:sp>
        <p:nvSpPr>
          <p:cNvPr name="TextBox 9" id="9"/>
          <p:cNvSpPr txBox="true"/>
          <p:nvPr/>
        </p:nvSpPr>
        <p:spPr>
          <a:xfrm rot="0">
            <a:off x="856141" y="3466902"/>
            <a:ext cx="11760518" cy="2185035"/>
          </a:xfrm>
          <a:prstGeom prst="rect">
            <a:avLst/>
          </a:prstGeom>
        </p:spPr>
        <p:txBody>
          <a:bodyPr anchor="t" rtlCol="false" tIns="0" lIns="0" bIns="0" rIns="0">
            <a:spAutoFit/>
          </a:bodyPr>
          <a:lstStyle/>
          <a:p>
            <a:pPr algn="l" marL="582930" indent="-291465" lvl="1">
              <a:lnSpc>
                <a:spcPts val="3510"/>
              </a:lnSpc>
              <a:buFont typeface="Arial"/>
              <a:buChar char="•"/>
            </a:pPr>
            <a:r>
              <a:rPr lang="en-US" sz="2700">
                <a:solidFill>
                  <a:srgbClr val="FFFFFF"/>
                </a:solidFill>
                <a:latin typeface="Montserrat"/>
                <a:ea typeface="Montserrat"/>
                <a:cs typeface="Montserrat"/>
                <a:sym typeface="Montserrat"/>
              </a:rPr>
              <a:t>Verified Image Formats and Dimensions</a:t>
            </a:r>
          </a:p>
          <a:p>
            <a:pPr algn="l" marL="582930" indent="-291465" lvl="1">
              <a:lnSpc>
                <a:spcPts val="3510"/>
              </a:lnSpc>
              <a:buFont typeface="Arial"/>
              <a:buChar char="•"/>
            </a:pPr>
            <a:r>
              <a:rPr lang="en-US" sz="2700">
                <a:solidFill>
                  <a:srgbClr val="FFFFFF"/>
                </a:solidFill>
                <a:latin typeface="Montserrat"/>
                <a:ea typeface="Montserrat"/>
                <a:cs typeface="Montserrat"/>
                <a:sym typeface="Montserrat"/>
              </a:rPr>
              <a:t>Applied Preprocessing (Resizing, RGB Conversion, Normalization)</a:t>
            </a:r>
          </a:p>
          <a:p>
            <a:pPr algn="l" marL="582930" indent="-291465" lvl="1">
              <a:lnSpc>
                <a:spcPts val="3510"/>
              </a:lnSpc>
              <a:buFont typeface="Arial"/>
              <a:buChar char="•"/>
            </a:pPr>
            <a:r>
              <a:rPr lang="en-US" sz="2700">
                <a:solidFill>
                  <a:srgbClr val="FFFFFF"/>
                </a:solidFill>
                <a:latin typeface="Montserrat"/>
                <a:ea typeface="Montserrat"/>
                <a:cs typeface="Montserrat"/>
                <a:sym typeface="Montserrat"/>
              </a:rPr>
              <a:t>Prepared Training and Validation Sets with ImageDataGenerator</a:t>
            </a:r>
          </a:p>
          <a:p>
            <a:pPr algn="l" marL="582930" indent="-291465" lvl="1">
              <a:lnSpc>
                <a:spcPts val="3510"/>
              </a:lnSpc>
              <a:buFont typeface="Arial"/>
              <a:buChar char="•"/>
            </a:pPr>
            <a:r>
              <a:rPr lang="en-US" sz="2700">
                <a:solidFill>
                  <a:srgbClr val="FFFFFF"/>
                </a:solidFill>
                <a:latin typeface="Montserrat"/>
                <a:ea typeface="Montserrat"/>
                <a:cs typeface="Montserrat"/>
                <a:sym typeface="Montserrat"/>
              </a:rPr>
              <a:t>Organized Data into Cancer Class Subdirectories</a:t>
            </a:r>
          </a:p>
          <a:p>
            <a:pPr algn="l" marL="582930" indent="-291465" lvl="1">
              <a:lnSpc>
                <a:spcPts val="3510"/>
              </a:lnSpc>
              <a:buFont typeface="Arial"/>
              <a:buChar char="•"/>
            </a:pPr>
            <a:r>
              <a:rPr lang="en-US" sz="2700">
                <a:solidFill>
                  <a:srgbClr val="FFFFFF"/>
                </a:solidFill>
                <a:latin typeface="Montserrat"/>
                <a:ea typeface="Montserrat"/>
                <a:cs typeface="Montserrat"/>
                <a:sym typeface="Montserrat"/>
              </a:rPr>
              <a:t>Ensured Class Balance to Reduce Model Bias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sp>
        <p:nvSpPr>
          <p:cNvPr name="Freeform 3" id="3"/>
          <p:cNvSpPr/>
          <p:nvPr/>
        </p:nvSpPr>
        <p:spPr>
          <a:xfrm flipH="false" flipV="false" rot="0">
            <a:off x="13982685" y="-2217964"/>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32600" y="8721930"/>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1287818" y="2478305"/>
            <a:ext cx="7000182" cy="7808695"/>
            <a:chOff x="0" y="0"/>
            <a:chExt cx="1084511" cy="1209771"/>
          </a:xfrm>
        </p:grpSpPr>
        <p:sp>
          <p:nvSpPr>
            <p:cNvPr name="Freeform 6" id="6"/>
            <p:cNvSpPr/>
            <p:nvPr/>
          </p:nvSpPr>
          <p:spPr>
            <a:xfrm flipH="false" flipV="false" rot="0">
              <a:off x="0" y="0"/>
              <a:ext cx="1084511" cy="1209771"/>
            </a:xfrm>
            <a:custGeom>
              <a:avLst/>
              <a:gdLst/>
              <a:ahLst/>
              <a:cxnLst/>
              <a:rect r="r" b="b" t="t" l="l"/>
              <a:pathLst>
                <a:path h="1209771" w="1084511">
                  <a:moveTo>
                    <a:pt x="61934" y="0"/>
                  </a:moveTo>
                  <a:lnTo>
                    <a:pt x="1022578" y="0"/>
                  </a:lnTo>
                  <a:cubicBezTo>
                    <a:pt x="1056783" y="0"/>
                    <a:pt x="1084511" y="27729"/>
                    <a:pt x="1084511" y="61934"/>
                  </a:cubicBezTo>
                  <a:lnTo>
                    <a:pt x="1084511" y="1147837"/>
                  </a:lnTo>
                  <a:cubicBezTo>
                    <a:pt x="1084511" y="1182042"/>
                    <a:pt x="1056783" y="1209771"/>
                    <a:pt x="1022578" y="1209771"/>
                  </a:cubicBezTo>
                  <a:lnTo>
                    <a:pt x="61934" y="1209771"/>
                  </a:lnTo>
                  <a:cubicBezTo>
                    <a:pt x="27729" y="1209771"/>
                    <a:pt x="0" y="1182042"/>
                    <a:pt x="0" y="1147837"/>
                  </a:cubicBezTo>
                  <a:lnTo>
                    <a:pt x="0" y="61934"/>
                  </a:lnTo>
                  <a:cubicBezTo>
                    <a:pt x="0" y="27729"/>
                    <a:pt x="27729" y="0"/>
                    <a:pt x="61934" y="0"/>
                  </a:cubicBezTo>
                  <a:close/>
                </a:path>
              </a:pathLst>
            </a:custGeom>
            <a:blipFill>
              <a:blip r:embed="rId5"/>
              <a:stretch>
                <a:fillRect l="-48960" t="0" r="-18468" b="0"/>
              </a:stretch>
            </a:blipFill>
          </p:spPr>
        </p:sp>
      </p:grpSp>
      <p:sp>
        <p:nvSpPr>
          <p:cNvPr name="TextBox 7" id="7"/>
          <p:cNvSpPr txBox="true"/>
          <p:nvPr/>
        </p:nvSpPr>
        <p:spPr>
          <a:xfrm rot="0">
            <a:off x="170871" y="1491040"/>
            <a:ext cx="11116946" cy="3181350"/>
          </a:xfrm>
          <a:prstGeom prst="rect">
            <a:avLst/>
          </a:prstGeom>
        </p:spPr>
        <p:txBody>
          <a:bodyPr anchor="t" rtlCol="false" tIns="0" lIns="0" bIns="0" rIns="0">
            <a:spAutoFit/>
          </a:bodyPr>
          <a:lstStyle/>
          <a:p>
            <a:pPr algn="l">
              <a:lnSpc>
                <a:spcPts val="4200"/>
              </a:lnSpc>
              <a:spcBef>
                <a:spcPct val="0"/>
              </a:spcBef>
            </a:pPr>
          </a:p>
          <a:p>
            <a:pPr algn="l">
              <a:lnSpc>
                <a:spcPts val="4200"/>
              </a:lnSpc>
              <a:spcBef>
                <a:spcPct val="0"/>
              </a:spcBef>
            </a:pPr>
            <a:r>
              <a:rPr lang="en-US" sz="3000">
                <a:solidFill>
                  <a:srgbClr val="FFFFFF"/>
                </a:solidFill>
                <a:latin typeface="Canva Sans"/>
                <a:ea typeface="Canva Sans"/>
                <a:cs typeface="Canva Sans"/>
                <a:sym typeface="Canva Sans"/>
              </a:rPr>
              <a:t> The Machine Learning Engineer was responsible for building, training, and optimizing the deep learning model to achieve the best possible performance. EfficientNetB5 (pretrained) was used and customized for cancer tissue image classification.</a:t>
            </a:r>
          </a:p>
        </p:txBody>
      </p:sp>
      <p:sp>
        <p:nvSpPr>
          <p:cNvPr name="TextBox 8" id="8"/>
          <p:cNvSpPr txBox="true"/>
          <p:nvPr/>
        </p:nvSpPr>
        <p:spPr>
          <a:xfrm rot="0">
            <a:off x="4196000" y="337551"/>
            <a:ext cx="9895999" cy="1028700"/>
          </a:xfrm>
          <a:prstGeom prst="rect">
            <a:avLst/>
          </a:prstGeom>
        </p:spPr>
        <p:txBody>
          <a:bodyPr anchor="t" rtlCol="false" tIns="0" lIns="0" bIns="0" rIns="0">
            <a:spAutoFit/>
          </a:bodyPr>
          <a:lstStyle/>
          <a:p>
            <a:pPr algn="ctr">
              <a:lnSpc>
                <a:spcPts val="8400"/>
              </a:lnSpc>
              <a:spcBef>
                <a:spcPct val="0"/>
              </a:spcBef>
            </a:pPr>
            <a:r>
              <a:rPr lang="en-US" sz="6000">
                <a:solidFill>
                  <a:srgbClr val="FFFFFF"/>
                </a:solidFill>
                <a:latin typeface="Canva Sans"/>
                <a:ea typeface="Canva Sans"/>
                <a:cs typeface="Canva Sans"/>
                <a:sym typeface="Canva Sans"/>
              </a:rPr>
              <a:t>Machine Learning Engineer</a:t>
            </a:r>
          </a:p>
        </p:txBody>
      </p:sp>
      <p:sp>
        <p:nvSpPr>
          <p:cNvPr name="TextBox 9" id="9"/>
          <p:cNvSpPr txBox="true"/>
          <p:nvPr/>
        </p:nvSpPr>
        <p:spPr>
          <a:xfrm rot="0">
            <a:off x="170871" y="4796215"/>
            <a:ext cx="10850881" cy="2846071"/>
          </a:xfrm>
          <a:prstGeom prst="rect">
            <a:avLst/>
          </a:prstGeom>
        </p:spPr>
        <p:txBody>
          <a:bodyPr anchor="t" rtlCol="false" tIns="0" lIns="0" bIns="0" rIns="0">
            <a:spAutoFit/>
          </a:bodyPr>
          <a:lstStyle/>
          <a:p>
            <a:pPr algn="l" marL="582925" indent="-291463" lvl="1">
              <a:lnSpc>
                <a:spcPts val="3779"/>
              </a:lnSpc>
              <a:buFont typeface="Arial"/>
              <a:buChar char="•"/>
            </a:pPr>
            <a:r>
              <a:rPr lang="en-US" sz="2699">
                <a:solidFill>
                  <a:srgbClr val="FFFFFF"/>
                </a:solidFill>
                <a:latin typeface="Canva Sans"/>
                <a:ea typeface="Canva Sans"/>
                <a:cs typeface="Canva Sans"/>
                <a:sym typeface="Canva Sans"/>
              </a:rPr>
              <a:t>Loaded EfficientNetB5 with Pretrained ImageNet Weights</a:t>
            </a:r>
          </a:p>
          <a:p>
            <a:pPr algn="l" marL="582925" indent="-291463" lvl="1">
              <a:lnSpc>
                <a:spcPts val="3779"/>
              </a:lnSpc>
              <a:buFont typeface="Arial"/>
              <a:buChar char="•"/>
            </a:pPr>
            <a:r>
              <a:rPr lang="en-US" sz="2699">
                <a:solidFill>
                  <a:srgbClr val="FFFFFF"/>
                </a:solidFill>
                <a:latin typeface="Canva Sans"/>
                <a:ea typeface="Canva Sans"/>
                <a:cs typeface="Canva Sans"/>
                <a:sym typeface="Canva Sans"/>
              </a:rPr>
              <a:t>Customized Top Layers for Classification Output</a:t>
            </a:r>
          </a:p>
          <a:p>
            <a:pPr algn="l" marL="582925" indent="-291463" lvl="1">
              <a:lnSpc>
                <a:spcPts val="3779"/>
              </a:lnSpc>
              <a:buFont typeface="Arial"/>
              <a:buChar char="•"/>
            </a:pPr>
            <a:r>
              <a:rPr lang="en-US" sz="2699">
                <a:solidFill>
                  <a:srgbClr val="FFFFFF"/>
                </a:solidFill>
                <a:latin typeface="Canva Sans"/>
                <a:ea typeface="Canva Sans"/>
                <a:cs typeface="Canva Sans"/>
                <a:sym typeface="Canva Sans"/>
              </a:rPr>
              <a:t>Applied Layer Freezing and Fine-Tuning</a:t>
            </a:r>
          </a:p>
          <a:p>
            <a:pPr algn="l" marL="582925" indent="-291463" lvl="1">
              <a:lnSpc>
                <a:spcPts val="3779"/>
              </a:lnSpc>
              <a:buFont typeface="Arial"/>
              <a:buChar char="•"/>
            </a:pPr>
            <a:r>
              <a:rPr lang="en-US" sz="2699">
                <a:solidFill>
                  <a:srgbClr val="FFFFFF"/>
                </a:solidFill>
                <a:latin typeface="Canva Sans"/>
                <a:ea typeface="Canva Sans"/>
                <a:cs typeface="Canva Sans"/>
                <a:sym typeface="Canva Sans"/>
              </a:rPr>
              <a:t>Selected Loss Function (categorical_crossentropy) , (accuracy)</a:t>
            </a:r>
          </a:p>
          <a:p>
            <a:pPr algn="l" marL="582925" indent="-291463" lvl="1">
              <a:lnSpc>
                <a:spcPts val="3779"/>
              </a:lnSpc>
              <a:buFont typeface="Arial"/>
              <a:buChar char="•"/>
            </a:pPr>
            <a:r>
              <a:rPr lang="en-US" sz="2699">
                <a:solidFill>
                  <a:srgbClr val="FFFFFF"/>
                </a:solidFill>
                <a:latin typeface="Canva Sans"/>
                <a:ea typeface="Canva Sans"/>
                <a:cs typeface="Canva Sans"/>
                <a:sym typeface="Canva Sans"/>
              </a:rPr>
              <a:t>Used Adam Optimizer with Learning Rate Tuning</a:t>
            </a:r>
          </a:p>
          <a:p>
            <a:pPr algn="l" marL="582925" indent="-291463" lvl="1">
              <a:lnSpc>
                <a:spcPts val="3779"/>
              </a:lnSpc>
              <a:buFont typeface="Arial"/>
              <a:buChar char="•"/>
            </a:pPr>
            <a:r>
              <a:rPr lang="en-US" sz="2699">
                <a:solidFill>
                  <a:srgbClr val="FFFFFF"/>
                </a:solidFill>
                <a:latin typeface="Canva Sans"/>
                <a:ea typeface="Canva Sans"/>
                <a:cs typeface="Canva Sans"/>
                <a:sym typeface="Canva Sans"/>
              </a:rPr>
              <a:t>Trained the Model and Evaluated on Validation Data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sp>
        <p:nvSpPr>
          <p:cNvPr name="Freeform 3" id="3"/>
          <p:cNvSpPr/>
          <p:nvPr/>
        </p:nvSpPr>
        <p:spPr>
          <a:xfrm flipH="false" flipV="false" rot="0">
            <a:off x="13982685" y="-2217964"/>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832600" y="8721930"/>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4518204" y="322553"/>
            <a:ext cx="9251592" cy="830140"/>
          </a:xfrm>
          <a:prstGeom prst="rect">
            <a:avLst/>
          </a:prstGeom>
        </p:spPr>
        <p:txBody>
          <a:bodyPr anchor="t" rtlCol="false" tIns="0" lIns="0" bIns="0" rIns="0">
            <a:spAutoFit/>
          </a:bodyPr>
          <a:lstStyle/>
          <a:p>
            <a:pPr algn="l">
              <a:lnSpc>
                <a:spcPts val="6864"/>
              </a:lnSpc>
              <a:spcBef>
                <a:spcPct val="0"/>
              </a:spcBef>
            </a:pPr>
            <a:r>
              <a:rPr lang="en-US" sz="4903" b="true">
                <a:solidFill>
                  <a:srgbClr val="FFFFFF"/>
                </a:solidFill>
                <a:latin typeface="Montaser Arabic Ultra-Bold"/>
                <a:ea typeface="Montaser Arabic Ultra-Bold"/>
                <a:cs typeface="Montaser Arabic Ultra-Bold"/>
                <a:sym typeface="Montaser Arabic Ultra-Bold"/>
              </a:rPr>
              <a:t> Evaluator /Metrics Analyst</a:t>
            </a:r>
          </a:p>
        </p:txBody>
      </p:sp>
      <p:grpSp>
        <p:nvGrpSpPr>
          <p:cNvPr name="Group 6" id="6"/>
          <p:cNvGrpSpPr/>
          <p:nvPr/>
        </p:nvGrpSpPr>
        <p:grpSpPr>
          <a:xfrm rot="0">
            <a:off x="10094374" y="3817355"/>
            <a:ext cx="8718601" cy="6256454"/>
            <a:chOff x="0" y="0"/>
            <a:chExt cx="1350740" cy="969288"/>
          </a:xfrm>
        </p:grpSpPr>
        <p:sp>
          <p:nvSpPr>
            <p:cNvPr name="Freeform 7" id="7"/>
            <p:cNvSpPr/>
            <p:nvPr/>
          </p:nvSpPr>
          <p:spPr>
            <a:xfrm flipH="true" flipV="false" rot="0">
              <a:off x="0" y="0"/>
              <a:ext cx="1350740" cy="969288"/>
            </a:xfrm>
            <a:custGeom>
              <a:avLst/>
              <a:gdLst/>
              <a:ahLst/>
              <a:cxnLst/>
              <a:rect r="r" b="b" t="t" l="l"/>
              <a:pathLst>
                <a:path h="969288" w="1350740">
                  <a:moveTo>
                    <a:pt x="1301013" y="0"/>
                  </a:moveTo>
                  <a:lnTo>
                    <a:pt x="49727" y="0"/>
                  </a:lnTo>
                  <a:cubicBezTo>
                    <a:pt x="22263" y="0"/>
                    <a:pt x="0" y="22263"/>
                    <a:pt x="0" y="49727"/>
                  </a:cubicBezTo>
                  <a:lnTo>
                    <a:pt x="0" y="919562"/>
                  </a:lnTo>
                  <a:cubicBezTo>
                    <a:pt x="0" y="947025"/>
                    <a:pt x="22263" y="969288"/>
                    <a:pt x="49727" y="969288"/>
                  </a:cubicBezTo>
                  <a:lnTo>
                    <a:pt x="1301013" y="969288"/>
                  </a:lnTo>
                  <a:cubicBezTo>
                    <a:pt x="1328476" y="969288"/>
                    <a:pt x="1350740" y="947025"/>
                    <a:pt x="1350740" y="919562"/>
                  </a:cubicBezTo>
                  <a:lnTo>
                    <a:pt x="1350740" y="49727"/>
                  </a:lnTo>
                  <a:cubicBezTo>
                    <a:pt x="1350740" y="22263"/>
                    <a:pt x="1328476" y="0"/>
                    <a:pt x="1301013" y="0"/>
                  </a:cubicBezTo>
                  <a:close/>
                </a:path>
              </a:pathLst>
            </a:custGeom>
            <a:blipFill>
              <a:blip r:embed="rId5"/>
              <a:stretch>
                <a:fillRect l="0" t="0" r="-7707" b="0"/>
              </a:stretch>
            </a:blipFill>
          </p:spPr>
        </p:sp>
      </p:grpSp>
      <p:sp>
        <p:nvSpPr>
          <p:cNvPr name="TextBox 8" id="8"/>
          <p:cNvSpPr txBox="true"/>
          <p:nvPr/>
        </p:nvSpPr>
        <p:spPr>
          <a:xfrm rot="0">
            <a:off x="410371" y="1398005"/>
            <a:ext cx="17467258" cy="2114550"/>
          </a:xfrm>
          <a:prstGeom prst="rect">
            <a:avLst/>
          </a:prstGeom>
        </p:spPr>
        <p:txBody>
          <a:bodyPr anchor="t" rtlCol="false" tIns="0" lIns="0" bIns="0" rIns="0">
            <a:spAutoFit/>
          </a:bodyPr>
          <a:lstStyle/>
          <a:p>
            <a:pPr algn="l">
              <a:lnSpc>
                <a:spcPts val="4200"/>
              </a:lnSpc>
              <a:spcBef>
                <a:spcPct val="0"/>
              </a:spcBef>
            </a:pPr>
          </a:p>
          <a:p>
            <a:pPr algn="l">
              <a:lnSpc>
                <a:spcPts val="4200"/>
              </a:lnSpc>
              <a:spcBef>
                <a:spcPct val="0"/>
              </a:spcBef>
            </a:pPr>
            <a:r>
              <a:rPr lang="en-US" sz="3000">
                <a:solidFill>
                  <a:srgbClr val="FFFFFF"/>
                </a:solidFill>
                <a:latin typeface="Canva Sans"/>
                <a:ea typeface="Canva Sans"/>
                <a:cs typeface="Canva Sans"/>
                <a:sym typeface="Canva Sans"/>
              </a:rPr>
              <a:t> The Evaluator / Metrics Analyst was responsible for evaluating the model’s performance using statistical metrics, interpreting the results, and identifying the model’s strengths and weaknesses in cancer classification.</a:t>
            </a:r>
          </a:p>
        </p:txBody>
      </p:sp>
      <p:sp>
        <p:nvSpPr>
          <p:cNvPr name="TextBox 9" id="9"/>
          <p:cNvSpPr txBox="true"/>
          <p:nvPr/>
        </p:nvSpPr>
        <p:spPr>
          <a:xfrm rot="0">
            <a:off x="0" y="4248129"/>
            <a:ext cx="10811232" cy="2369820"/>
          </a:xfrm>
          <a:prstGeom prst="rect">
            <a:avLst/>
          </a:prstGeom>
        </p:spPr>
        <p:txBody>
          <a:bodyPr anchor="t" rtlCol="false" tIns="0" lIns="0" bIns="0" rIns="0">
            <a:spAutoFit/>
          </a:bodyPr>
          <a:lstStyle/>
          <a:p>
            <a:pPr algn="l" marL="582930" indent="-291465" lvl="1">
              <a:lnSpc>
                <a:spcPts val="3779"/>
              </a:lnSpc>
              <a:buFont typeface="Arial"/>
              <a:buChar char="•"/>
            </a:pPr>
            <a:r>
              <a:rPr lang="en-US" sz="2700">
                <a:solidFill>
                  <a:srgbClr val="FFFFFF"/>
                </a:solidFill>
                <a:latin typeface="Canva Sans"/>
                <a:ea typeface="Canva Sans"/>
                <a:cs typeface="Canva Sans"/>
                <a:sym typeface="Canva Sans"/>
              </a:rPr>
              <a:t>Evaluated Model Using Validation Dataset</a:t>
            </a:r>
          </a:p>
          <a:p>
            <a:pPr algn="l" marL="582930" indent="-291465" lvl="1">
              <a:lnSpc>
                <a:spcPts val="3779"/>
              </a:lnSpc>
              <a:buFont typeface="Arial"/>
              <a:buChar char="•"/>
            </a:pPr>
            <a:r>
              <a:rPr lang="en-US" sz="2700">
                <a:solidFill>
                  <a:srgbClr val="FFFFFF"/>
                </a:solidFill>
                <a:latin typeface="Canva Sans"/>
                <a:ea typeface="Canva Sans"/>
                <a:cs typeface="Canva Sans"/>
                <a:sym typeface="Canva Sans"/>
              </a:rPr>
              <a:t>Calculated Overall Accuracy</a:t>
            </a:r>
          </a:p>
          <a:p>
            <a:pPr algn="l" marL="582930" indent="-291465" lvl="1">
              <a:lnSpc>
                <a:spcPts val="3779"/>
              </a:lnSpc>
              <a:buFont typeface="Arial"/>
              <a:buChar char="•"/>
            </a:pPr>
            <a:r>
              <a:rPr lang="en-US" sz="2700">
                <a:solidFill>
                  <a:srgbClr val="FFFFFF"/>
                </a:solidFill>
                <a:latin typeface="Canva Sans"/>
                <a:ea typeface="Canva Sans"/>
                <a:cs typeface="Canva Sans"/>
                <a:sym typeface="Canva Sans"/>
              </a:rPr>
              <a:t>Generated Confusion Matrix for Class-wise Analysis</a:t>
            </a:r>
          </a:p>
          <a:p>
            <a:pPr algn="l" marL="582930" indent="-291465" lvl="1">
              <a:lnSpc>
                <a:spcPts val="3779"/>
              </a:lnSpc>
              <a:buFont typeface="Arial"/>
              <a:buChar char="•"/>
            </a:pPr>
            <a:r>
              <a:rPr lang="en-US" sz="2700">
                <a:solidFill>
                  <a:srgbClr val="FFFFFF"/>
                </a:solidFill>
                <a:latin typeface="Canva Sans"/>
                <a:ea typeface="Canva Sans"/>
                <a:cs typeface="Canva Sans"/>
                <a:sym typeface="Canva Sans"/>
              </a:rPr>
              <a:t>Produced Classification Report (Precision, Recall, F1-Score)</a:t>
            </a:r>
          </a:p>
          <a:p>
            <a:pPr algn="l" marL="582930" indent="-291465" lvl="1">
              <a:lnSpc>
                <a:spcPts val="3779"/>
              </a:lnSpc>
              <a:buFont typeface="Arial"/>
              <a:buChar char="•"/>
            </a:pPr>
            <a:r>
              <a:rPr lang="en-US" sz="2700">
                <a:solidFill>
                  <a:srgbClr val="FFFFFF"/>
                </a:solidFill>
                <a:latin typeface="Canva Sans"/>
                <a:ea typeface="Canva Sans"/>
                <a:cs typeface="Canva Sans"/>
                <a:sym typeface="Canva Sans"/>
              </a:rPr>
              <a:t>Identified Misclassified Classes and Suggested Improvements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sp>
        <p:nvSpPr>
          <p:cNvPr name="Freeform 3" id="3"/>
          <p:cNvSpPr/>
          <p:nvPr/>
        </p:nvSpPr>
        <p:spPr>
          <a:xfrm flipH="false" flipV="false" rot="0">
            <a:off x="6574661" y="-2875072"/>
            <a:ext cx="5138677" cy="4419262"/>
          </a:xfrm>
          <a:custGeom>
            <a:avLst/>
            <a:gdLst/>
            <a:ahLst/>
            <a:cxnLst/>
            <a:rect r="r" b="b" t="t" l="l"/>
            <a:pathLst>
              <a:path h="4419262" w="5138677">
                <a:moveTo>
                  <a:pt x="0" y="0"/>
                </a:moveTo>
                <a:lnTo>
                  <a:pt x="5138678" y="0"/>
                </a:lnTo>
                <a:lnTo>
                  <a:pt x="5138678"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5718661" y="-1180931"/>
            <a:ext cx="5138677" cy="4419262"/>
          </a:xfrm>
          <a:custGeom>
            <a:avLst/>
            <a:gdLst/>
            <a:ahLst/>
            <a:cxnLst/>
            <a:rect r="r" b="b" t="t" l="l"/>
            <a:pathLst>
              <a:path h="4419262" w="5138677">
                <a:moveTo>
                  <a:pt x="0" y="0"/>
                </a:moveTo>
                <a:lnTo>
                  <a:pt x="5138678" y="0"/>
                </a:lnTo>
                <a:lnTo>
                  <a:pt x="5138678"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832600" y="8721930"/>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grpSp>
        <p:nvGrpSpPr>
          <p:cNvPr name="Group 6" id="6"/>
          <p:cNvGrpSpPr/>
          <p:nvPr/>
        </p:nvGrpSpPr>
        <p:grpSpPr>
          <a:xfrm rot="0">
            <a:off x="12421405" y="7161061"/>
            <a:ext cx="6594514" cy="3125939"/>
            <a:chOff x="0" y="0"/>
            <a:chExt cx="1021663" cy="484290"/>
          </a:xfrm>
        </p:grpSpPr>
        <p:sp>
          <p:nvSpPr>
            <p:cNvPr name="Freeform 7" id="7"/>
            <p:cNvSpPr/>
            <p:nvPr/>
          </p:nvSpPr>
          <p:spPr>
            <a:xfrm flipH="true" flipV="false" rot="0">
              <a:off x="0" y="0"/>
              <a:ext cx="1021663" cy="484290"/>
            </a:xfrm>
            <a:custGeom>
              <a:avLst/>
              <a:gdLst/>
              <a:ahLst/>
              <a:cxnLst/>
              <a:rect r="r" b="b" t="t" l="l"/>
              <a:pathLst>
                <a:path h="484290" w="1021663">
                  <a:moveTo>
                    <a:pt x="955919" y="0"/>
                  </a:moveTo>
                  <a:lnTo>
                    <a:pt x="65744" y="0"/>
                  </a:lnTo>
                  <a:cubicBezTo>
                    <a:pt x="29434" y="0"/>
                    <a:pt x="0" y="29434"/>
                    <a:pt x="0" y="65744"/>
                  </a:cubicBezTo>
                  <a:lnTo>
                    <a:pt x="0" y="418546"/>
                  </a:lnTo>
                  <a:cubicBezTo>
                    <a:pt x="0" y="454855"/>
                    <a:pt x="29434" y="484290"/>
                    <a:pt x="65744" y="484290"/>
                  </a:cubicBezTo>
                  <a:lnTo>
                    <a:pt x="955919" y="484290"/>
                  </a:lnTo>
                  <a:cubicBezTo>
                    <a:pt x="992228" y="484290"/>
                    <a:pt x="1021663" y="454855"/>
                    <a:pt x="1021663" y="418546"/>
                  </a:cubicBezTo>
                  <a:lnTo>
                    <a:pt x="1021663" y="65744"/>
                  </a:lnTo>
                  <a:cubicBezTo>
                    <a:pt x="1021663" y="29434"/>
                    <a:pt x="992228" y="0"/>
                    <a:pt x="955919" y="0"/>
                  </a:cubicBezTo>
                  <a:close/>
                </a:path>
              </a:pathLst>
            </a:custGeom>
            <a:blipFill>
              <a:blip r:embed="rId5"/>
              <a:stretch>
                <a:fillRect l="0" t="-19221" r="0" b="-19221"/>
              </a:stretch>
            </a:blipFill>
          </p:spPr>
        </p:sp>
      </p:grpSp>
      <p:sp>
        <p:nvSpPr>
          <p:cNvPr name="TextBox 8" id="8"/>
          <p:cNvSpPr txBox="true"/>
          <p:nvPr/>
        </p:nvSpPr>
        <p:spPr>
          <a:xfrm rot="0">
            <a:off x="233953" y="3559195"/>
            <a:ext cx="16230600" cy="1417320"/>
          </a:xfrm>
          <a:prstGeom prst="rect">
            <a:avLst/>
          </a:prstGeom>
        </p:spPr>
        <p:txBody>
          <a:bodyPr anchor="t" rtlCol="false" tIns="0" lIns="0" bIns="0" rIns="0">
            <a:spAutoFit/>
          </a:bodyPr>
          <a:lstStyle/>
          <a:p>
            <a:pPr algn="l">
              <a:lnSpc>
                <a:spcPts val="3779"/>
              </a:lnSpc>
              <a:spcBef>
                <a:spcPct val="0"/>
              </a:spcBef>
            </a:pPr>
            <a:r>
              <a:rPr lang="en-US" sz="2700">
                <a:solidFill>
                  <a:srgbClr val="FFFFFF"/>
                </a:solidFill>
                <a:latin typeface="Canva Sans"/>
                <a:ea typeface="Canva Sans"/>
                <a:cs typeface="Canva Sans"/>
                <a:sym typeface="Canva Sans"/>
              </a:rPr>
              <a:t>The DevOps / Deployment Lead was responsible for uploading the project to GitHub, organizing code files, and deploying the trained model or results either locally or on an online platform to ensure accessibility and usability.</a:t>
            </a:r>
          </a:p>
        </p:txBody>
      </p:sp>
      <p:sp>
        <p:nvSpPr>
          <p:cNvPr name="TextBox 9" id="9"/>
          <p:cNvSpPr txBox="true"/>
          <p:nvPr/>
        </p:nvSpPr>
        <p:spPr>
          <a:xfrm rot="0">
            <a:off x="4094797" y="415535"/>
            <a:ext cx="10098406" cy="1028700"/>
          </a:xfrm>
          <a:prstGeom prst="rect">
            <a:avLst/>
          </a:prstGeom>
        </p:spPr>
        <p:txBody>
          <a:bodyPr anchor="t" rtlCol="false" tIns="0" lIns="0" bIns="0" rIns="0">
            <a:spAutoFit/>
          </a:bodyPr>
          <a:lstStyle/>
          <a:p>
            <a:pPr algn="ctr">
              <a:lnSpc>
                <a:spcPts val="8400"/>
              </a:lnSpc>
              <a:spcBef>
                <a:spcPct val="0"/>
              </a:spcBef>
            </a:pPr>
            <a:r>
              <a:rPr lang="en-US" sz="6000">
                <a:solidFill>
                  <a:srgbClr val="FFFFFF"/>
                </a:solidFill>
                <a:latin typeface="Canva Sans"/>
                <a:ea typeface="Canva Sans"/>
                <a:cs typeface="Canva Sans"/>
                <a:sym typeface="Canva Sans"/>
              </a:rPr>
              <a:t>DevOps / Deployment Lead</a:t>
            </a:r>
          </a:p>
        </p:txBody>
      </p:sp>
      <p:sp>
        <p:nvSpPr>
          <p:cNvPr name="TextBox 10" id="10"/>
          <p:cNvSpPr txBox="true"/>
          <p:nvPr/>
        </p:nvSpPr>
        <p:spPr>
          <a:xfrm rot="0">
            <a:off x="721608" y="5086350"/>
            <a:ext cx="11699796" cy="2846070"/>
          </a:xfrm>
          <a:prstGeom prst="rect">
            <a:avLst/>
          </a:prstGeom>
        </p:spPr>
        <p:txBody>
          <a:bodyPr anchor="t" rtlCol="false" tIns="0" lIns="0" bIns="0" rIns="0">
            <a:spAutoFit/>
          </a:bodyPr>
          <a:lstStyle/>
          <a:p>
            <a:pPr algn="l" marL="582930" indent="-291465" lvl="1">
              <a:lnSpc>
                <a:spcPts val="3779"/>
              </a:lnSpc>
              <a:buFont typeface="Arial"/>
              <a:buChar char="•"/>
            </a:pPr>
            <a:r>
              <a:rPr lang="en-US" sz="2700">
                <a:solidFill>
                  <a:srgbClr val="FFFFFF"/>
                </a:solidFill>
                <a:latin typeface="Canva Sans"/>
                <a:ea typeface="Canva Sans"/>
                <a:cs typeface="Canva Sans"/>
                <a:sym typeface="Canva Sans"/>
              </a:rPr>
              <a:t>Structured Project Files in an Organized Directory</a:t>
            </a:r>
          </a:p>
          <a:p>
            <a:pPr algn="l" marL="582930" indent="-291465" lvl="1">
              <a:lnSpc>
                <a:spcPts val="3779"/>
              </a:lnSpc>
              <a:buFont typeface="Arial"/>
              <a:buChar char="•"/>
            </a:pPr>
            <a:r>
              <a:rPr lang="en-US" sz="2700">
                <a:solidFill>
                  <a:srgbClr val="FFFFFF"/>
                </a:solidFill>
                <a:latin typeface="Canva Sans"/>
                <a:ea typeface="Canva Sans"/>
                <a:cs typeface="Canva Sans"/>
                <a:sym typeface="Canva Sans"/>
              </a:rPr>
              <a:t>Uploaded Code and Final Model to GitHub with Full Documentation</a:t>
            </a:r>
          </a:p>
          <a:p>
            <a:pPr algn="l" marL="582930" indent="-291465" lvl="1">
              <a:lnSpc>
                <a:spcPts val="3779"/>
              </a:lnSpc>
              <a:buFont typeface="Arial"/>
              <a:buChar char="•"/>
            </a:pPr>
            <a:r>
              <a:rPr lang="en-US" sz="2700">
                <a:solidFill>
                  <a:srgbClr val="FFFFFF"/>
                </a:solidFill>
                <a:latin typeface="Canva Sans"/>
                <a:ea typeface="Canva Sans"/>
                <a:cs typeface="Canva Sans"/>
                <a:sym typeface="Canva Sans"/>
              </a:rPr>
              <a:t>Created README.md with Project Description and Requirements</a:t>
            </a:r>
          </a:p>
          <a:p>
            <a:pPr algn="l" marL="582930" indent="-291465" lvl="1">
              <a:lnSpc>
                <a:spcPts val="3779"/>
              </a:lnSpc>
              <a:buFont typeface="Arial"/>
              <a:buChar char="•"/>
            </a:pPr>
            <a:r>
              <a:rPr lang="en-US" sz="2700">
                <a:solidFill>
                  <a:srgbClr val="FFFFFF"/>
                </a:solidFill>
                <a:latin typeface="Canva Sans"/>
                <a:ea typeface="Canva Sans"/>
                <a:cs typeface="Canva Sans"/>
                <a:sym typeface="Canva Sans"/>
              </a:rPr>
              <a:t>Tested the Model Locally Post-Training</a:t>
            </a:r>
          </a:p>
          <a:p>
            <a:pPr algn="l" marL="582930" indent="-291465" lvl="1">
              <a:lnSpc>
                <a:spcPts val="3779"/>
              </a:lnSpc>
              <a:buFont typeface="Arial"/>
              <a:buChar char="•"/>
            </a:pPr>
            <a:r>
              <a:rPr lang="en-US" sz="2700">
                <a:solidFill>
                  <a:srgbClr val="FFFFFF"/>
                </a:solidFill>
                <a:latin typeface="Canva Sans"/>
                <a:ea typeface="Canva Sans"/>
                <a:cs typeface="Canva Sans"/>
                <a:sym typeface="Canva Sans"/>
              </a:rPr>
              <a:t>Deployed Model or Results via Google Colab or Streamlit</a:t>
            </a:r>
          </a:p>
          <a:p>
            <a:pPr algn="l" marL="582930" indent="-291465" lvl="1">
              <a:lnSpc>
                <a:spcPts val="3779"/>
              </a:lnSpc>
              <a:buFont typeface="Arial"/>
              <a:buChar char="•"/>
            </a:pPr>
            <a:r>
              <a:rPr lang="en-US" sz="2700">
                <a:solidFill>
                  <a:srgbClr val="FFFFFF"/>
                </a:solidFill>
                <a:latin typeface="Canva Sans"/>
                <a:ea typeface="Canva Sans"/>
                <a:cs typeface="Canva Sans"/>
                <a:sym typeface="Canva Sans"/>
              </a:rPr>
              <a:t>Verified Environment and Documented Deployment Steps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sp>
        <p:nvSpPr>
          <p:cNvPr name="Freeform 3" id="3"/>
          <p:cNvSpPr/>
          <p:nvPr/>
        </p:nvSpPr>
        <p:spPr>
          <a:xfrm flipH="false" flipV="false" rot="0">
            <a:off x="6574661" y="-2875072"/>
            <a:ext cx="5138677" cy="4419262"/>
          </a:xfrm>
          <a:custGeom>
            <a:avLst/>
            <a:gdLst/>
            <a:ahLst/>
            <a:cxnLst/>
            <a:rect r="r" b="b" t="t" l="l"/>
            <a:pathLst>
              <a:path h="4419262" w="5138677">
                <a:moveTo>
                  <a:pt x="0" y="0"/>
                </a:moveTo>
                <a:lnTo>
                  <a:pt x="5138678" y="0"/>
                </a:lnTo>
                <a:lnTo>
                  <a:pt x="5138678"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491128" y="5143500"/>
            <a:ext cx="5138677" cy="4419262"/>
          </a:xfrm>
          <a:custGeom>
            <a:avLst/>
            <a:gdLst/>
            <a:ahLst/>
            <a:cxnLst/>
            <a:rect r="r" b="b" t="t" l="l"/>
            <a:pathLst>
              <a:path h="4419262" w="5138677">
                <a:moveTo>
                  <a:pt x="0" y="0"/>
                </a:moveTo>
                <a:lnTo>
                  <a:pt x="5138678" y="0"/>
                </a:lnTo>
                <a:lnTo>
                  <a:pt x="5138678"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832600" y="8721930"/>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grpSp>
        <p:nvGrpSpPr>
          <p:cNvPr name="Group 6" id="6"/>
          <p:cNvGrpSpPr/>
          <p:nvPr/>
        </p:nvGrpSpPr>
        <p:grpSpPr>
          <a:xfrm rot="0">
            <a:off x="10068379" y="2229333"/>
            <a:ext cx="8718601" cy="6256454"/>
            <a:chOff x="0" y="0"/>
            <a:chExt cx="1350740" cy="969288"/>
          </a:xfrm>
        </p:grpSpPr>
        <p:sp>
          <p:nvSpPr>
            <p:cNvPr name="Freeform 7" id="7"/>
            <p:cNvSpPr/>
            <p:nvPr/>
          </p:nvSpPr>
          <p:spPr>
            <a:xfrm flipH="true" flipV="false" rot="0">
              <a:off x="0" y="0"/>
              <a:ext cx="1350740" cy="969288"/>
            </a:xfrm>
            <a:custGeom>
              <a:avLst/>
              <a:gdLst/>
              <a:ahLst/>
              <a:cxnLst/>
              <a:rect r="r" b="b" t="t" l="l"/>
              <a:pathLst>
                <a:path h="969288" w="1350740">
                  <a:moveTo>
                    <a:pt x="1301013" y="0"/>
                  </a:moveTo>
                  <a:lnTo>
                    <a:pt x="49727" y="0"/>
                  </a:lnTo>
                  <a:cubicBezTo>
                    <a:pt x="22263" y="0"/>
                    <a:pt x="0" y="22263"/>
                    <a:pt x="0" y="49727"/>
                  </a:cubicBezTo>
                  <a:lnTo>
                    <a:pt x="0" y="919562"/>
                  </a:lnTo>
                  <a:cubicBezTo>
                    <a:pt x="0" y="947025"/>
                    <a:pt x="22263" y="969288"/>
                    <a:pt x="49727" y="969288"/>
                  </a:cubicBezTo>
                  <a:lnTo>
                    <a:pt x="1301013" y="969288"/>
                  </a:lnTo>
                  <a:cubicBezTo>
                    <a:pt x="1328476" y="969288"/>
                    <a:pt x="1350740" y="947025"/>
                    <a:pt x="1350740" y="919562"/>
                  </a:cubicBezTo>
                  <a:lnTo>
                    <a:pt x="1350740" y="49727"/>
                  </a:lnTo>
                  <a:cubicBezTo>
                    <a:pt x="1350740" y="22263"/>
                    <a:pt x="1328476" y="0"/>
                    <a:pt x="1301013" y="0"/>
                  </a:cubicBezTo>
                  <a:close/>
                </a:path>
              </a:pathLst>
            </a:custGeom>
            <a:blipFill>
              <a:blip r:embed="rId5"/>
              <a:stretch>
                <a:fillRect l="0" t="0" r="-7707" b="0"/>
              </a:stretch>
            </a:blipFill>
          </p:spPr>
        </p:sp>
      </p:grpSp>
      <p:sp>
        <p:nvSpPr>
          <p:cNvPr name="Freeform 8" id="8"/>
          <p:cNvSpPr/>
          <p:nvPr/>
        </p:nvSpPr>
        <p:spPr>
          <a:xfrm flipH="false" flipV="false" rot="0">
            <a:off x="2131774" y="7557231"/>
            <a:ext cx="4836963" cy="846468"/>
          </a:xfrm>
          <a:custGeom>
            <a:avLst/>
            <a:gdLst/>
            <a:ahLst/>
            <a:cxnLst/>
            <a:rect r="r" b="b" t="t" l="l"/>
            <a:pathLst>
              <a:path h="846468" w="4836963">
                <a:moveTo>
                  <a:pt x="0" y="0"/>
                </a:moveTo>
                <a:lnTo>
                  <a:pt x="4836962" y="0"/>
                </a:lnTo>
                <a:lnTo>
                  <a:pt x="4836962" y="846468"/>
                </a:lnTo>
                <a:lnTo>
                  <a:pt x="0" y="846468"/>
                </a:lnTo>
                <a:lnTo>
                  <a:pt x="0" y="0"/>
                </a:lnTo>
                <a:close/>
              </a:path>
            </a:pathLst>
          </a:custGeom>
          <a:blipFill>
            <a:blip r:embed="rId6"/>
            <a:stretch>
              <a:fillRect l="0" t="0" r="0" b="0"/>
            </a:stretch>
          </a:blipFill>
        </p:spPr>
      </p:sp>
      <p:sp>
        <p:nvSpPr>
          <p:cNvPr name="TextBox 9" id="9"/>
          <p:cNvSpPr txBox="true"/>
          <p:nvPr/>
        </p:nvSpPr>
        <p:spPr>
          <a:xfrm rot="0">
            <a:off x="1028700" y="2990850"/>
            <a:ext cx="7578138" cy="4248150"/>
          </a:xfrm>
          <a:prstGeom prst="rect">
            <a:avLst/>
          </a:prstGeom>
        </p:spPr>
        <p:txBody>
          <a:bodyPr anchor="t" rtlCol="false" tIns="0" lIns="0" bIns="0" rIns="0">
            <a:spAutoFit/>
          </a:bodyPr>
          <a:lstStyle/>
          <a:p>
            <a:pPr algn="l">
              <a:lnSpc>
                <a:spcPts val="4200"/>
              </a:lnSpc>
              <a:spcBef>
                <a:spcPct val="0"/>
              </a:spcBef>
            </a:pPr>
            <a:r>
              <a:rPr lang="en-US" sz="3000">
                <a:solidFill>
                  <a:srgbClr val="FFFFFF"/>
                </a:solidFill>
                <a:latin typeface="Canva Sans"/>
                <a:ea typeface="Canva Sans"/>
                <a:cs typeface="Canva Sans"/>
                <a:sym typeface="Canva Sans"/>
              </a:rPr>
              <a:t>In conclusion, the team successfully developed an end-to-end cancer tissue classification system using AI techniques, from data analysis to model deployment. This project highlights strong collaboration and precise execution, marking a valuable step toward intelligent medical diagnostics.</a:t>
            </a:r>
          </a:p>
        </p:txBody>
      </p:sp>
      <p:sp>
        <p:nvSpPr>
          <p:cNvPr name="TextBox 10" id="10"/>
          <p:cNvSpPr txBox="true"/>
          <p:nvPr/>
        </p:nvSpPr>
        <p:spPr>
          <a:xfrm rot="0">
            <a:off x="6822555" y="944115"/>
            <a:ext cx="5006816" cy="1276351"/>
          </a:xfrm>
          <a:prstGeom prst="rect">
            <a:avLst/>
          </a:prstGeom>
        </p:spPr>
        <p:txBody>
          <a:bodyPr anchor="t" rtlCol="false" tIns="0" lIns="0" bIns="0" rIns="0">
            <a:spAutoFit/>
          </a:bodyPr>
          <a:lstStyle/>
          <a:p>
            <a:pPr algn="ctr">
              <a:lnSpc>
                <a:spcPts val="10499"/>
              </a:lnSpc>
              <a:spcBef>
                <a:spcPct val="0"/>
              </a:spcBef>
            </a:pPr>
            <a:r>
              <a:rPr lang="en-US" sz="7499">
                <a:solidFill>
                  <a:srgbClr val="FFFFFF"/>
                </a:solidFill>
                <a:latin typeface="Canva Sans"/>
                <a:ea typeface="Canva Sans"/>
                <a:cs typeface="Canva Sans"/>
                <a:sym typeface="Canva Sans"/>
              </a:rPr>
              <a:t>conclusion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12461" t="-15029" r="0" b="-18174"/>
            </a:stretch>
          </a:blipFill>
        </p:spPr>
      </p:sp>
      <p:grpSp>
        <p:nvGrpSpPr>
          <p:cNvPr name="Group 3" id="3"/>
          <p:cNvGrpSpPr/>
          <p:nvPr/>
        </p:nvGrpSpPr>
        <p:grpSpPr>
          <a:xfrm rot="0">
            <a:off x="-519896" y="0"/>
            <a:ext cx="12071988" cy="10287000"/>
            <a:chOff x="0" y="0"/>
            <a:chExt cx="3179454" cy="2709333"/>
          </a:xfrm>
        </p:grpSpPr>
        <p:sp>
          <p:nvSpPr>
            <p:cNvPr name="Freeform 4" id="4"/>
            <p:cNvSpPr/>
            <p:nvPr/>
          </p:nvSpPr>
          <p:spPr>
            <a:xfrm flipH="false" flipV="false" rot="0">
              <a:off x="0" y="0"/>
              <a:ext cx="3179454" cy="2709333"/>
            </a:xfrm>
            <a:custGeom>
              <a:avLst/>
              <a:gdLst/>
              <a:ahLst/>
              <a:cxnLst/>
              <a:rect r="r" b="b" t="t" l="l"/>
              <a:pathLst>
                <a:path h="2709333" w="3179454">
                  <a:moveTo>
                    <a:pt x="0" y="0"/>
                  </a:moveTo>
                  <a:lnTo>
                    <a:pt x="3179454" y="0"/>
                  </a:lnTo>
                  <a:lnTo>
                    <a:pt x="3179454" y="2709333"/>
                  </a:lnTo>
                  <a:lnTo>
                    <a:pt x="0" y="2709333"/>
                  </a:lnTo>
                  <a:close/>
                </a:path>
              </a:pathLst>
            </a:custGeom>
            <a:gradFill rotWithShape="true">
              <a:gsLst>
                <a:gs pos="0">
                  <a:srgbClr val="000000">
                    <a:alpha val="100000"/>
                  </a:srgbClr>
                </a:gs>
                <a:gs pos="33333">
                  <a:srgbClr val="000000">
                    <a:alpha val="100000"/>
                  </a:srgbClr>
                </a:gs>
                <a:gs pos="66667">
                  <a:srgbClr val="000000">
                    <a:alpha val="82500"/>
                  </a:srgbClr>
                </a:gs>
                <a:gs pos="100000">
                  <a:srgbClr val="000000">
                    <a:alpha val="0"/>
                  </a:srgbClr>
                </a:gs>
              </a:gsLst>
              <a:lin ang="0"/>
            </a:gradFill>
          </p:spPr>
        </p:sp>
        <p:sp>
          <p:nvSpPr>
            <p:cNvPr name="TextBox 5" id="5"/>
            <p:cNvSpPr txBox="true"/>
            <p:nvPr/>
          </p:nvSpPr>
          <p:spPr>
            <a:xfrm>
              <a:off x="0" y="-19050"/>
              <a:ext cx="3179454" cy="2728383"/>
            </a:xfrm>
            <a:prstGeom prst="rect">
              <a:avLst/>
            </a:prstGeom>
          </p:spPr>
          <p:txBody>
            <a:bodyPr anchor="ctr" rtlCol="false" tIns="50800" lIns="50800" bIns="50800" rIns="50800"/>
            <a:lstStyle/>
            <a:p>
              <a:pPr algn="ctr">
                <a:lnSpc>
                  <a:spcPts val="2898"/>
                </a:lnSpc>
              </a:pPr>
            </a:p>
          </p:txBody>
        </p:sp>
      </p:grpSp>
      <p:sp>
        <p:nvSpPr>
          <p:cNvPr name="Freeform 6" id="6"/>
          <p:cNvSpPr/>
          <p:nvPr/>
        </p:nvSpPr>
        <p:spPr>
          <a:xfrm flipH="false" flipV="false" rot="0">
            <a:off x="-832600" y="8721930"/>
            <a:ext cx="5138677" cy="4419262"/>
          </a:xfrm>
          <a:custGeom>
            <a:avLst/>
            <a:gdLst/>
            <a:ahLst/>
            <a:cxnLst/>
            <a:rect r="r" b="b" t="t" l="l"/>
            <a:pathLst>
              <a:path h="4419262" w="5138677">
                <a:moveTo>
                  <a:pt x="0" y="0"/>
                </a:moveTo>
                <a:lnTo>
                  <a:pt x="5138677" y="0"/>
                </a:lnTo>
                <a:lnTo>
                  <a:pt x="5138677"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546788" y="4007797"/>
            <a:ext cx="9050126" cy="2021927"/>
          </a:xfrm>
          <a:prstGeom prst="rect">
            <a:avLst/>
          </a:prstGeom>
        </p:spPr>
        <p:txBody>
          <a:bodyPr anchor="t" rtlCol="false" tIns="0" lIns="0" bIns="0" rIns="0">
            <a:spAutoFit/>
          </a:bodyPr>
          <a:lstStyle/>
          <a:p>
            <a:pPr algn="l">
              <a:lnSpc>
                <a:spcPts val="16538"/>
              </a:lnSpc>
              <a:spcBef>
                <a:spcPct val="0"/>
              </a:spcBef>
            </a:pPr>
            <a:r>
              <a:rPr lang="en-US" sz="11812" b="true">
                <a:solidFill>
                  <a:srgbClr val="FFFFFF"/>
                </a:solidFill>
                <a:latin typeface="Montaser Arabic Ultra-Bold"/>
                <a:ea typeface="Montaser Arabic Ultra-Bold"/>
                <a:cs typeface="Montaser Arabic Ultra-Bold"/>
                <a:sym typeface="Montaser Arabic Ultra-Bold"/>
              </a:rPr>
              <a:t>Thank You</a:t>
            </a:r>
          </a:p>
        </p:txBody>
      </p:sp>
      <p:sp>
        <p:nvSpPr>
          <p:cNvPr name="Freeform 8" id="8"/>
          <p:cNvSpPr/>
          <p:nvPr/>
        </p:nvSpPr>
        <p:spPr>
          <a:xfrm flipH="false" flipV="false" rot="0">
            <a:off x="6574661" y="-2875072"/>
            <a:ext cx="5138677" cy="4419262"/>
          </a:xfrm>
          <a:custGeom>
            <a:avLst/>
            <a:gdLst/>
            <a:ahLst/>
            <a:cxnLst/>
            <a:rect r="r" b="b" t="t" l="l"/>
            <a:pathLst>
              <a:path h="4419262" w="5138677">
                <a:moveTo>
                  <a:pt x="0" y="0"/>
                </a:moveTo>
                <a:lnTo>
                  <a:pt x="5138678" y="0"/>
                </a:lnTo>
                <a:lnTo>
                  <a:pt x="5138678"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17033327" y="4495800"/>
            <a:ext cx="5138677" cy="4419262"/>
          </a:xfrm>
          <a:custGeom>
            <a:avLst/>
            <a:gdLst/>
            <a:ahLst/>
            <a:cxnLst/>
            <a:rect r="r" b="b" t="t" l="l"/>
            <a:pathLst>
              <a:path h="4419262" w="5138677">
                <a:moveTo>
                  <a:pt x="0" y="0"/>
                </a:moveTo>
                <a:lnTo>
                  <a:pt x="5138678" y="0"/>
                </a:lnTo>
                <a:lnTo>
                  <a:pt x="5138678" y="4419262"/>
                </a:lnTo>
                <a:lnTo>
                  <a:pt x="0" y="4419262"/>
                </a:lnTo>
                <a:lnTo>
                  <a:pt x="0" y="0"/>
                </a:lnTo>
                <a:close/>
              </a:path>
            </a:pathLst>
          </a:custGeom>
          <a:blipFill>
            <a:blip r:embed="rId3">
              <a:alphaModFix amt="90000"/>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1003772" y="6029724"/>
            <a:ext cx="6604610" cy="846468"/>
          </a:xfrm>
          <a:custGeom>
            <a:avLst/>
            <a:gdLst/>
            <a:ahLst/>
            <a:cxnLst/>
            <a:rect r="r" b="b" t="t" l="l"/>
            <a:pathLst>
              <a:path h="846468" w="6604610">
                <a:moveTo>
                  <a:pt x="0" y="0"/>
                </a:moveTo>
                <a:lnTo>
                  <a:pt x="6604610" y="0"/>
                </a:lnTo>
                <a:lnTo>
                  <a:pt x="6604610" y="846468"/>
                </a:lnTo>
                <a:lnTo>
                  <a:pt x="0" y="846468"/>
                </a:lnTo>
                <a:lnTo>
                  <a:pt x="0" y="0"/>
                </a:lnTo>
                <a:close/>
              </a:path>
            </a:pathLst>
          </a:custGeom>
          <a:blipFill>
            <a:blip r:embed="rId5"/>
            <a:stretch>
              <a:fillRect l="0" t="-18272" r="0" b="-18272"/>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DAGpAjl_bPE</dc:identifier>
  <dcterms:modified xsi:type="dcterms:W3CDTF">2011-08-01T06:04:30Z</dcterms:modified>
  <cp:revision>1</cp:revision>
  <dc:title>Black and Blue Modern AI and Machine Learning Presentation</dc:title>
</cp:coreProperties>
</file>

<file path=docProps/thumbnail.jpeg>
</file>